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29"/>
  </p:notesMasterIdLst>
  <p:sldIdLst>
    <p:sldId id="256" r:id="rId2"/>
    <p:sldId id="282" r:id="rId3"/>
    <p:sldId id="325" r:id="rId4"/>
    <p:sldId id="324" r:id="rId5"/>
    <p:sldId id="317" r:id="rId6"/>
    <p:sldId id="259" r:id="rId7"/>
    <p:sldId id="309" r:id="rId8"/>
    <p:sldId id="318" r:id="rId9"/>
    <p:sldId id="310" r:id="rId10"/>
    <p:sldId id="311" r:id="rId11"/>
    <p:sldId id="313" r:id="rId12"/>
    <p:sldId id="280" r:id="rId13"/>
    <p:sldId id="263" r:id="rId14"/>
    <p:sldId id="321" r:id="rId15"/>
    <p:sldId id="322" r:id="rId16"/>
    <p:sldId id="323" r:id="rId17"/>
    <p:sldId id="312" r:id="rId18"/>
    <p:sldId id="320" r:id="rId19"/>
    <p:sldId id="319" r:id="rId20"/>
    <p:sldId id="316" r:id="rId21"/>
    <p:sldId id="334" r:id="rId22"/>
    <p:sldId id="327" r:id="rId23"/>
    <p:sldId id="326" r:id="rId24"/>
    <p:sldId id="330" r:id="rId25"/>
    <p:sldId id="331" r:id="rId26"/>
    <p:sldId id="332" r:id="rId27"/>
    <p:sldId id="328" r:id="rId2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94FB"/>
    <a:srgbClr val="800055"/>
    <a:srgbClr val="27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98"/>
    <p:restoredTop sz="94663"/>
  </p:normalViewPr>
  <p:slideViewPr>
    <p:cSldViewPr snapToGrid="0" snapToObjects="1">
      <p:cViewPr varScale="1">
        <p:scale>
          <a:sx n="110" d="100"/>
          <a:sy n="110" d="100"/>
        </p:scale>
        <p:origin x="192" y="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png>
</file>

<file path=ppt/media/image12.png>
</file>

<file path=ppt/media/image13.png>
</file>

<file path=ppt/media/image14.gif>
</file>

<file path=ppt/media/image15.png>
</file>

<file path=ppt/media/image16.tiff>
</file>

<file path=ppt/media/image17.png>
</file>

<file path=ppt/media/image18.gif>
</file>

<file path=ppt/media/image19.tiff>
</file>

<file path=ppt/media/image2.jp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png>
</file>

<file path=ppt/media/image27.png>
</file>

<file path=ppt/media/image28.png>
</file>

<file path=ppt/media/image29.gif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088F15-B677-844B-8A00-EA74D671531E}" type="datetimeFigureOut">
              <a:rPr lang="en-US" smtClean="0"/>
              <a:t>6/28/19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6941F3-5E1B-ED4C-88B4-241932C39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368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7125" y="711200"/>
            <a:ext cx="4605338" cy="3454400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7125" y="711200"/>
            <a:ext cx="4605338" cy="3454400"/>
          </a:xfrm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791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705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7125" y="711200"/>
            <a:ext cx="4605338" cy="3454400"/>
          </a:xfrm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7098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7125" y="711200"/>
            <a:ext cx="4605338" cy="3454400"/>
          </a:xfrm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09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7125" y="711200"/>
            <a:ext cx="4605338" cy="3454400"/>
          </a:xfrm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77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7125" y="711200"/>
            <a:ext cx="4605338" cy="3454400"/>
          </a:xfrm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6799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7125" y="711200"/>
            <a:ext cx="4605338" cy="3454400"/>
          </a:xfrm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9777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7125" y="711200"/>
            <a:ext cx="4605338" cy="3454400"/>
          </a:xfrm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06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27125" y="711200"/>
            <a:ext cx="4605338" cy="3454400"/>
          </a:xfrm>
          <a:ln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noFill/>
          <a:ln w="9525"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5616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4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25038" y="4455620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none" spc="150" baseline="0">
                <a:solidFill>
                  <a:schemeClr val="tx2"/>
                </a:solidFill>
                <a:latin typeface="+mj-lt"/>
              </a:defRPr>
            </a:lvl1pPr>
            <a:lvl2pPr marL="342884" indent="0" algn="ctr">
              <a:buNone/>
              <a:defRPr sz="1800"/>
            </a:lvl2pPr>
            <a:lvl3pPr marL="685766" indent="0" algn="ctr">
              <a:buNone/>
              <a:defRPr sz="1800"/>
            </a:lvl3pPr>
            <a:lvl4pPr marL="1028649" indent="0" algn="ctr">
              <a:buNone/>
              <a:defRPr sz="1500"/>
            </a:lvl4pPr>
            <a:lvl5pPr marL="1371532" indent="0" algn="ctr">
              <a:buNone/>
              <a:defRPr sz="1500"/>
            </a:lvl5pPr>
            <a:lvl6pPr marL="1714415" indent="0" algn="ctr">
              <a:buNone/>
              <a:defRPr sz="1500"/>
            </a:lvl6pPr>
            <a:lvl7pPr marL="2057297" indent="0" algn="ctr">
              <a:buNone/>
              <a:defRPr sz="1500"/>
            </a:lvl7pPr>
            <a:lvl8pPr marL="2400180" indent="0" algn="ctr">
              <a:buNone/>
              <a:defRPr sz="1500"/>
            </a:lvl8pPr>
            <a:lvl9pPr marL="2743064" indent="0" algn="ctr">
              <a:buNone/>
              <a:defRPr sz="15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507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93507" y="5590677"/>
            <a:ext cx="950495" cy="12673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012" y="1133348"/>
            <a:ext cx="8272914" cy="5122072"/>
          </a:xfrm>
        </p:spPr>
        <p:txBody>
          <a:bodyPr/>
          <a:lstStyle>
            <a:lvl1pPr marL="0" indent="0">
              <a:buNone/>
              <a:tabLst>
                <a:tab pos="380981" algn="l"/>
              </a:tabLst>
              <a:defRPr sz="2100">
                <a:latin typeface="+mj-lt"/>
              </a:defRPr>
            </a:lvl1pPr>
            <a:lvl2pPr>
              <a:defRPr sz="2100">
                <a:latin typeface="+mj-lt"/>
              </a:defRPr>
            </a:lvl2pPr>
            <a:lvl3pPr>
              <a:defRPr sz="1500">
                <a:latin typeface="+mj-lt"/>
              </a:defRPr>
            </a:lvl3pPr>
            <a:lvl4pPr>
              <a:defRPr sz="1350">
                <a:latin typeface="+mj-lt"/>
              </a:defRPr>
            </a:lvl4pPr>
            <a:lvl5pPr>
              <a:defRPr sz="135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1399B7-2B45-BE48-B49B-23F4495BC0D6}"/>
              </a:ext>
            </a:extLst>
          </p:cNvPr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52E677C-ABB0-CF4C-A506-22349FA80D4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93507" y="5590677"/>
            <a:ext cx="950495" cy="126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715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682" y="1113425"/>
            <a:ext cx="8251244" cy="1907115"/>
          </a:xfrm>
        </p:spPr>
        <p:txBody>
          <a:bodyPr/>
          <a:lstStyle>
            <a:lvl1pPr marL="0" indent="0">
              <a:buNone/>
              <a:tabLst>
                <a:tab pos="335738" algn="l"/>
              </a:tabLst>
              <a:defRPr sz="2100">
                <a:latin typeface="+mj-lt"/>
              </a:defRPr>
            </a:lvl1pPr>
            <a:lvl2pPr>
              <a:defRPr sz="1500">
                <a:latin typeface="+mj-lt"/>
              </a:defRPr>
            </a:lvl2pPr>
            <a:lvl3pPr>
              <a:defRPr sz="1350">
                <a:latin typeface="+mj-lt"/>
              </a:defRPr>
            </a:lvl3pPr>
            <a:lvl4pPr>
              <a:defRPr sz="1200">
                <a:latin typeface="+mj-lt"/>
              </a:defRPr>
            </a:lvl4pPr>
            <a:lvl5pPr>
              <a:defRPr sz="12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056328" y="5461254"/>
            <a:ext cx="878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🤔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62014" y="3191820"/>
            <a:ext cx="8272913" cy="2945332"/>
          </a:xfrm>
        </p:spPr>
        <p:txBody>
          <a:bodyPr/>
          <a:lstStyle>
            <a:lvl1pPr marL="0" indent="0">
              <a:buNone/>
              <a:tabLst>
                <a:tab pos="380981" algn="l"/>
              </a:tabLst>
              <a:defRPr sz="2100">
                <a:latin typeface="+mj-lt"/>
              </a:defRPr>
            </a:lvl1pPr>
            <a:lvl2pPr marL="150869" indent="0">
              <a:buNone/>
              <a:defRPr sz="1500">
                <a:latin typeface="+mj-lt"/>
              </a:defRPr>
            </a:lvl2pPr>
            <a:lvl3pPr marL="288022" indent="0">
              <a:buNone/>
              <a:defRPr sz="1350">
                <a:latin typeface="+mj-lt"/>
              </a:defRPr>
            </a:lvl3pPr>
            <a:lvl4pPr marL="425175" indent="0">
              <a:buNone/>
              <a:defRPr sz="1200">
                <a:latin typeface="+mj-lt"/>
              </a:defRPr>
            </a:lvl4pPr>
            <a:lvl5pPr marL="562328" indent="0">
              <a:buNone/>
              <a:defRPr sz="12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007ABC-D176-5E49-939B-010207401C44}"/>
              </a:ext>
            </a:extLst>
          </p:cNvPr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BC8EB1-33FC-464F-9E7B-D99AEDF7ABDC}"/>
              </a:ext>
            </a:extLst>
          </p:cNvPr>
          <p:cNvSpPr txBox="1"/>
          <p:nvPr/>
        </p:nvSpPr>
        <p:spPr>
          <a:xfrm>
            <a:off x="8056328" y="5461254"/>
            <a:ext cx="878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31841562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4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4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66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508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1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6" y="6459789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9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1537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4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4948" cy="82296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" y="1"/>
            <a:ext cx="9143989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884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5" indent="0">
              <a:buNone/>
              <a:defRPr sz="1500"/>
            </a:lvl6pPr>
            <a:lvl7pPr marL="2057297" indent="0">
              <a:buNone/>
              <a:defRPr sz="1500"/>
            </a:lvl7pPr>
            <a:lvl8pPr marL="2400180" indent="0">
              <a:buNone/>
              <a:defRPr sz="1500"/>
            </a:lvl8pPr>
            <a:lvl9pPr marL="2743064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3"/>
            <a:ext cx="7584948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189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182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4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414782"/>
            <a:ext cx="1971675" cy="5757421"/>
          </a:xfrm>
        </p:spPr>
        <p:txBody>
          <a:bodyPr vert="eaVert"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414781"/>
            <a:ext cx="5800725" cy="5757423"/>
          </a:xfrm>
        </p:spPr>
        <p:txBody>
          <a:bodyPr vert="eaVert" lIns="45720" tIns="0" rIns="45720" bIns="0"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787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Example/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847" y="1133348"/>
            <a:ext cx="8251244" cy="1907115"/>
          </a:xfrm>
        </p:spPr>
        <p:txBody>
          <a:bodyPr/>
          <a:lstStyle>
            <a:lvl1pPr marL="0" indent="0">
              <a:buNone/>
              <a:tabLst>
                <a:tab pos="335738" algn="l"/>
              </a:tabLst>
              <a:defRPr sz="2100">
                <a:latin typeface="+mj-lt"/>
              </a:defRPr>
            </a:lvl1pPr>
            <a:lvl2pPr>
              <a:defRPr sz="1500">
                <a:latin typeface="+mj-lt"/>
              </a:defRPr>
            </a:lvl2pPr>
            <a:lvl3pPr>
              <a:defRPr sz="1350">
                <a:latin typeface="+mj-lt"/>
              </a:defRPr>
            </a:lvl3pPr>
            <a:lvl4pPr>
              <a:defRPr sz="1200">
                <a:latin typeface="+mj-lt"/>
              </a:defRPr>
            </a:lvl4pPr>
            <a:lvl5pPr>
              <a:defRPr sz="12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62013" y="3211742"/>
            <a:ext cx="8272913" cy="3043676"/>
          </a:xfrm>
        </p:spPr>
        <p:txBody>
          <a:bodyPr/>
          <a:lstStyle>
            <a:lvl1pPr marL="0" indent="0">
              <a:buNone/>
              <a:tabLst>
                <a:tab pos="380981" algn="l"/>
              </a:tabLst>
              <a:defRPr sz="2100">
                <a:latin typeface="+mj-lt"/>
              </a:defRPr>
            </a:lvl1pPr>
            <a:lvl2pPr marL="150869" indent="0">
              <a:buNone/>
              <a:defRPr sz="1500">
                <a:latin typeface="+mj-lt"/>
              </a:defRPr>
            </a:lvl2pPr>
            <a:lvl3pPr marL="288022" indent="0">
              <a:buNone/>
              <a:defRPr sz="1350">
                <a:latin typeface="+mj-lt"/>
              </a:defRPr>
            </a:lvl3pPr>
            <a:lvl4pPr marL="425175" indent="0">
              <a:buNone/>
              <a:defRPr sz="1200">
                <a:latin typeface="+mj-lt"/>
              </a:defRPr>
            </a:lvl4pPr>
            <a:lvl5pPr marL="562328" indent="0">
              <a:buNone/>
              <a:defRPr sz="12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36615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682" y="1113425"/>
            <a:ext cx="8251244" cy="1907115"/>
          </a:xfrm>
        </p:spPr>
        <p:txBody>
          <a:bodyPr/>
          <a:lstStyle>
            <a:lvl1pPr marL="0" indent="0">
              <a:buNone/>
              <a:tabLst>
                <a:tab pos="335738" algn="l"/>
              </a:tabLst>
              <a:defRPr sz="2100">
                <a:latin typeface="+mj-lt"/>
              </a:defRPr>
            </a:lvl1pPr>
            <a:lvl2pPr>
              <a:defRPr sz="1500">
                <a:latin typeface="+mj-lt"/>
              </a:defRPr>
            </a:lvl2pPr>
            <a:lvl3pPr>
              <a:defRPr sz="1350">
                <a:latin typeface="+mj-lt"/>
              </a:defRPr>
            </a:lvl3pPr>
            <a:lvl4pPr>
              <a:defRPr sz="1200">
                <a:latin typeface="+mj-lt"/>
              </a:defRPr>
            </a:lvl4pPr>
            <a:lvl5pPr>
              <a:defRPr sz="12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056328" y="5461254"/>
            <a:ext cx="878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🤔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62014" y="3191820"/>
            <a:ext cx="8272913" cy="2945332"/>
          </a:xfrm>
        </p:spPr>
        <p:txBody>
          <a:bodyPr/>
          <a:lstStyle>
            <a:lvl1pPr marL="0" indent="0">
              <a:buNone/>
              <a:tabLst>
                <a:tab pos="380981" algn="l"/>
              </a:tabLst>
              <a:defRPr sz="2100">
                <a:latin typeface="+mj-lt"/>
              </a:defRPr>
            </a:lvl1pPr>
            <a:lvl2pPr marL="150869" indent="0">
              <a:buNone/>
              <a:defRPr sz="1500">
                <a:latin typeface="+mj-lt"/>
              </a:defRPr>
            </a:lvl2pPr>
            <a:lvl3pPr marL="288022" indent="0">
              <a:buNone/>
              <a:defRPr sz="1350">
                <a:latin typeface="+mj-lt"/>
              </a:defRPr>
            </a:lvl3pPr>
            <a:lvl4pPr marL="425175" indent="0">
              <a:buNone/>
              <a:defRPr sz="1200">
                <a:latin typeface="+mj-lt"/>
              </a:defRPr>
            </a:lvl4pPr>
            <a:lvl5pPr marL="562328" indent="0">
              <a:buNone/>
              <a:defRPr sz="12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514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hapt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140CA8-4A28-684A-BF27-BCB491A6560B}"/>
              </a:ext>
            </a:extLst>
          </p:cNvPr>
          <p:cNvSpPr/>
          <p:nvPr/>
        </p:nvSpPr>
        <p:spPr>
          <a:xfrm>
            <a:off x="2384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25038" y="4455620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none" spc="150" baseline="0">
                <a:solidFill>
                  <a:schemeClr val="tx2"/>
                </a:solidFill>
                <a:latin typeface="+mj-lt"/>
              </a:defRPr>
            </a:lvl1pPr>
            <a:lvl2pPr marL="342884" indent="0" algn="ctr">
              <a:buNone/>
              <a:defRPr sz="1800"/>
            </a:lvl2pPr>
            <a:lvl3pPr marL="685766" indent="0" algn="ctr">
              <a:buNone/>
              <a:defRPr sz="1800"/>
            </a:lvl3pPr>
            <a:lvl4pPr marL="1028649" indent="0" algn="ctr">
              <a:buNone/>
              <a:defRPr sz="1500"/>
            </a:lvl4pPr>
            <a:lvl5pPr marL="1371532" indent="0" algn="ctr">
              <a:buNone/>
              <a:defRPr sz="1500"/>
            </a:lvl5pPr>
            <a:lvl6pPr marL="1714415" indent="0" algn="ctr">
              <a:buNone/>
              <a:defRPr sz="1500"/>
            </a:lvl6pPr>
            <a:lvl7pPr marL="2057297" indent="0" algn="ctr">
              <a:buNone/>
              <a:defRPr sz="1500"/>
            </a:lvl7pPr>
            <a:lvl8pPr marL="2400180" indent="0" algn="ctr">
              <a:buNone/>
              <a:defRPr sz="1500"/>
            </a:lvl8pPr>
            <a:lvl9pPr marL="2743064" indent="0" algn="ctr">
              <a:buNone/>
              <a:defRPr sz="15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1690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07016D4-4978-434B-9B8C-25DCA86072DA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99FB1-D4C0-B442-A38E-8138F9E2A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3257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CD22D-62C3-4F29-8493-06C9B0E7A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012" y="1133347"/>
            <a:ext cx="8272914" cy="4779559"/>
          </a:xfrm>
        </p:spPr>
        <p:txBody>
          <a:bodyPr/>
          <a:lstStyle>
            <a:lvl1pPr>
              <a:defRPr sz="2100">
                <a:latin typeface="+mj-lt"/>
              </a:defRPr>
            </a:lvl1pPr>
            <a:lvl2pPr marL="345281" indent="-195263">
              <a:buFont typeface="Arial" panose="020B0604020202020204" pitchFamily="34" charset="0"/>
              <a:buChar char="•"/>
              <a:tabLst/>
              <a:defRPr sz="2100">
                <a:latin typeface="+mj-lt"/>
              </a:defRPr>
            </a:lvl2pPr>
            <a:lvl3pPr>
              <a:defRPr sz="1500">
                <a:latin typeface="+mj-lt"/>
              </a:defRPr>
            </a:lvl3pPr>
            <a:lvl4pPr>
              <a:defRPr sz="1350">
                <a:latin typeface="+mj-lt"/>
              </a:defRPr>
            </a:lvl4pPr>
            <a:lvl5pPr>
              <a:defRPr sz="135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A0CAFA-A2DA-5B46-A911-4F2114257DBD}"/>
              </a:ext>
            </a:extLst>
          </p:cNvPr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1258183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4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4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6855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49983" y="270215"/>
            <a:ext cx="8296976" cy="717444"/>
          </a:xfrm>
        </p:spPr>
        <p:txBody>
          <a:bodyPr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9983" y="1158940"/>
            <a:ext cx="4037798" cy="4710158"/>
          </a:xfrm>
        </p:spPr>
        <p:txBody>
          <a:bodyPr/>
          <a:lstStyle>
            <a:lvl1pPr>
              <a:defRPr sz="21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500">
                <a:latin typeface="+mj-lt"/>
              </a:defRPr>
            </a:lvl3pPr>
            <a:lvl4pPr>
              <a:defRPr sz="1350">
                <a:latin typeface="+mj-lt"/>
              </a:defRPr>
            </a:lvl4pPr>
            <a:lvl5pPr>
              <a:defRPr sz="135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4349" y="1158940"/>
            <a:ext cx="4042610" cy="4710158"/>
          </a:xfrm>
        </p:spPr>
        <p:txBody>
          <a:bodyPr/>
          <a:lstStyle>
            <a:lvl1pPr>
              <a:defRPr sz="21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500">
                <a:latin typeface="+mj-lt"/>
              </a:defRPr>
            </a:lvl3pPr>
            <a:lvl4pPr>
              <a:defRPr sz="1350">
                <a:latin typeface="+mj-lt"/>
              </a:defRPr>
            </a:lvl4pPr>
            <a:lvl5pPr>
              <a:defRPr sz="135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5D2A89-FC98-E046-8A04-B0D8C123C5E4}"/>
              </a:ext>
            </a:extLst>
          </p:cNvPr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1615846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62014" y="286151"/>
            <a:ext cx="8260883" cy="735373"/>
          </a:xfrm>
        </p:spPr>
        <p:txBody>
          <a:bodyPr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014" y="1165531"/>
            <a:ext cx="4037799" cy="73628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014" y="1901813"/>
            <a:ext cx="4037799" cy="4071167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2318" y="1165531"/>
            <a:ext cx="4030579" cy="736283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2318" y="1901813"/>
            <a:ext cx="4030579" cy="4071167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024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21ED54-346D-A54C-9F57-253E3C824683}"/>
              </a:ext>
            </a:extLst>
          </p:cNvPr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2240406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012" y="1133348"/>
            <a:ext cx="8272914" cy="4822089"/>
          </a:xfrm>
        </p:spPr>
        <p:txBody>
          <a:bodyPr>
            <a:normAutofit/>
          </a:bodyPr>
          <a:lstStyle>
            <a:lvl1pPr marL="0" indent="0">
              <a:buNone/>
              <a:tabLst>
                <a:tab pos="678622" algn="l"/>
              </a:tabLst>
              <a:defRPr sz="2100">
                <a:latin typeface="+mj-lt"/>
              </a:defRPr>
            </a:lvl1pPr>
            <a:lvl2pPr marL="150869" indent="0">
              <a:buNone/>
              <a:defRPr sz="2100">
                <a:latin typeface="+mj-lt"/>
              </a:defRPr>
            </a:lvl2pPr>
            <a:lvl3pPr marL="288022" indent="0">
              <a:buNone/>
              <a:defRPr sz="2100">
                <a:latin typeface="+mj-lt"/>
              </a:defRPr>
            </a:lvl3pPr>
            <a:lvl4pPr marL="425175" indent="0">
              <a:buNone/>
              <a:defRPr sz="2100">
                <a:latin typeface="+mj-lt"/>
              </a:defRPr>
            </a:lvl4pPr>
            <a:lvl5pPr marL="562328" indent="0">
              <a:buNone/>
              <a:defRPr sz="21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227424" y="5329287"/>
            <a:ext cx="594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🙆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DACE9C-583B-7C4A-BB2E-7153F7E46EA8}"/>
              </a:ext>
            </a:extLst>
          </p:cNvPr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5992E6-2696-8040-B714-66D38AA9DD05}"/>
              </a:ext>
            </a:extLst>
          </p:cNvPr>
          <p:cNvSpPr txBox="1"/>
          <p:nvPr/>
        </p:nvSpPr>
        <p:spPr>
          <a:xfrm>
            <a:off x="8227424" y="5329287"/>
            <a:ext cx="594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🙆</a:t>
            </a:r>
          </a:p>
        </p:txBody>
      </p:sp>
    </p:spTree>
    <p:extLst>
      <p:ext uri="{BB962C8B-B14F-4D97-AF65-F5344CB8AC3E}">
        <p14:creationId xmlns:p14="http://schemas.microsoft.com/office/powerpoint/2010/main" val="2615452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xample/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marL="0"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847" y="1133348"/>
            <a:ext cx="8251244" cy="1907115"/>
          </a:xfrm>
        </p:spPr>
        <p:txBody>
          <a:bodyPr/>
          <a:lstStyle>
            <a:lvl1pPr marL="0" indent="0">
              <a:buNone/>
              <a:tabLst>
                <a:tab pos="335738" algn="l"/>
              </a:tabLst>
              <a:defRPr sz="2100">
                <a:latin typeface="+mj-lt"/>
              </a:defRPr>
            </a:lvl1pPr>
            <a:lvl2pPr>
              <a:defRPr sz="1500">
                <a:latin typeface="+mj-lt"/>
              </a:defRPr>
            </a:lvl2pPr>
            <a:lvl3pPr>
              <a:defRPr sz="1350">
                <a:latin typeface="+mj-lt"/>
              </a:defRPr>
            </a:lvl3pPr>
            <a:lvl4pPr>
              <a:defRPr sz="1200">
                <a:latin typeface="+mj-lt"/>
              </a:defRPr>
            </a:lvl4pPr>
            <a:lvl5pPr>
              <a:defRPr sz="12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62013" y="3211742"/>
            <a:ext cx="8272913" cy="3043676"/>
          </a:xfrm>
        </p:spPr>
        <p:txBody>
          <a:bodyPr/>
          <a:lstStyle>
            <a:lvl1pPr marL="0" indent="0">
              <a:buNone/>
              <a:tabLst>
                <a:tab pos="380981" algn="l"/>
              </a:tabLst>
              <a:defRPr sz="2100">
                <a:latin typeface="+mj-lt"/>
              </a:defRPr>
            </a:lvl1pPr>
            <a:lvl2pPr marL="150869" indent="0">
              <a:buNone/>
              <a:defRPr sz="1500">
                <a:latin typeface="+mj-lt"/>
              </a:defRPr>
            </a:lvl2pPr>
            <a:lvl3pPr marL="288022" indent="0">
              <a:buNone/>
              <a:defRPr sz="1350">
                <a:latin typeface="+mj-lt"/>
              </a:defRPr>
            </a:lvl3pPr>
            <a:lvl4pPr marL="425175" indent="0">
              <a:buNone/>
              <a:defRPr sz="1200">
                <a:latin typeface="+mj-lt"/>
              </a:defRPr>
            </a:lvl4pPr>
            <a:lvl5pPr marL="562328" indent="0">
              <a:buNone/>
              <a:defRPr sz="12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3670B1-1332-C246-B00D-EF38F2B04C65}"/>
              </a:ext>
            </a:extLst>
          </p:cNvPr>
          <p:cNvSpPr/>
          <p:nvPr/>
        </p:nvSpPr>
        <p:spPr>
          <a:xfrm>
            <a:off x="0" y="6288509"/>
            <a:ext cx="9144000" cy="5694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1333447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2" y="6334320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2012" y="228003"/>
            <a:ext cx="8272914" cy="7340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012" y="1190848"/>
            <a:ext cx="8272914" cy="47220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3" y="6459789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783D6C8C-1BE3-0543-97F0-5019730C302B}" type="datetimeFigureOut">
              <a:rPr lang="en-US" smtClean="0"/>
              <a:t>6/28/19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6459789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6" y="6459789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DFF73FC-51DB-E141-96A3-1D995C6FCC3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75722" y="962067"/>
            <a:ext cx="827291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8498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</p:sldLayoutIdLst>
  <p:txStyles>
    <p:titleStyle>
      <a:lvl1pPr algn="l" defTabSz="685766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77" indent="-68577" algn="l" defTabSz="685766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1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1pPr>
      <a:lvl2pPr marL="288022" indent="-137153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2pPr>
      <a:lvl3pPr marL="425175" indent="-137153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3pPr>
      <a:lvl4pPr marL="562328" indent="-137153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4pPr>
      <a:lvl5pPr marL="698861" indent="-136916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tabLst>
          <a:tab pos="2785925" algn="l"/>
        </a:tabLst>
        <a:defRPr sz="135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5pPr>
      <a:lvl6pPr marL="824960" indent="-171442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52" indent="-171442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44" indent="-171442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37" indent="-171442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image" Target="../media/image16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tiff"/><Relationship Id="rId3" Type="http://schemas.openxmlformats.org/officeDocument/2006/relationships/image" Target="../media/image20.tiff"/><Relationship Id="rId7" Type="http://schemas.openxmlformats.org/officeDocument/2006/relationships/image" Target="../media/image24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tiff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9.gif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799" y="-924009"/>
            <a:ext cx="9448799" cy="8614155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990600" y="4361092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ArrayLists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6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04800"/>
            <a:ext cx="2383383" cy="23780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183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ArrayList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Methods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08" y="1266668"/>
            <a:ext cx="8420583" cy="4957420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63AC7692-61F9-C64B-A3DC-F2202AF92A75}"/>
              </a:ext>
            </a:extLst>
          </p:cNvPr>
          <p:cNvSpPr/>
          <p:nvPr/>
        </p:nvSpPr>
        <p:spPr>
          <a:xfrm>
            <a:off x="66554" y="5188772"/>
            <a:ext cx="312516" cy="38327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3947ECF3-BC6F-E94F-B5AD-B06ADC844BEB}"/>
              </a:ext>
            </a:extLst>
          </p:cNvPr>
          <p:cNvSpPr/>
          <p:nvPr/>
        </p:nvSpPr>
        <p:spPr>
          <a:xfrm flipH="1">
            <a:off x="158764" y="1374044"/>
            <a:ext cx="220306" cy="871445"/>
          </a:xfrm>
          <a:prstGeom prst="rightBrace">
            <a:avLst/>
          </a:prstGeom>
          <a:ln w="28575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171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01">
            <a:extLst>
              <a:ext uri="{FF2B5EF4-FFF2-40B4-BE49-F238E27FC236}">
                <a16:creationId xmlns:a16="http://schemas.microsoft.com/office/drawing/2014/main" id="{88743BF7-73EF-E544-9D90-F1712D36B03A}"/>
              </a:ext>
            </a:extLst>
          </p:cNvPr>
          <p:cNvSpPr txBox="1"/>
          <p:nvPr/>
        </p:nvSpPr>
        <p:spPr>
          <a:xfrm>
            <a:off x="8086678" y="5735985"/>
            <a:ext cx="878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🤔</a:t>
            </a:r>
          </a:p>
        </p:txBody>
      </p:sp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>
                <a:solidFill>
                  <a:schemeClr val="tx1"/>
                </a:solidFill>
                <a:latin typeface="Century Gothic"/>
                <a:cs typeface="Century Gothic"/>
              </a:rPr>
              <a:t>Insert/Remove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A279B9-F889-0548-A205-8A38E135123D}"/>
              </a:ext>
            </a:extLst>
          </p:cNvPr>
          <p:cNvSpPr txBox="1"/>
          <p:nvPr/>
        </p:nvSpPr>
        <p:spPr bwMode="auto">
          <a:xfrm>
            <a:off x="732608" y="1755263"/>
            <a:ext cx="780543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If you insert/remove in the front or middle of a list, elements </a:t>
            </a:r>
            <a:r>
              <a:rPr lang="en-US" sz="2800" b="1" i="1" dirty="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shift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to fit.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75779C-5751-7943-988F-61479514FEBD}"/>
              </a:ext>
            </a:extLst>
          </p:cNvPr>
          <p:cNvSpPr txBox="1"/>
          <p:nvPr/>
        </p:nvSpPr>
        <p:spPr bwMode="auto">
          <a:xfrm>
            <a:off x="429685" y="2881531"/>
            <a:ext cx="325428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marL="342900" indent="-34290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Add element to end of list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CB01CF-145A-8E43-9D7E-0C14DB6C7C2A}"/>
              </a:ext>
            </a:extLst>
          </p:cNvPr>
          <p:cNvSpPr/>
          <p:nvPr/>
        </p:nvSpPr>
        <p:spPr>
          <a:xfrm>
            <a:off x="954978" y="3165967"/>
            <a:ext cx="21852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list.add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(18);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CDEC3D-6AB2-3A4F-82C6-DE0223D200C1}"/>
              </a:ext>
            </a:extLst>
          </p:cNvPr>
          <p:cNvSpPr/>
          <p:nvPr/>
        </p:nvSpPr>
        <p:spPr>
          <a:xfrm>
            <a:off x="992060" y="4358570"/>
            <a:ext cx="249299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list.add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(2,99);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F37CE0-C958-5043-936B-0749E9088F7D}"/>
              </a:ext>
            </a:extLst>
          </p:cNvPr>
          <p:cNvSpPr/>
          <p:nvPr/>
        </p:nvSpPr>
        <p:spPr>
          <a:xfrm>
            <a:off x="992060" y="5660532"/>
            <a:ext cx="37240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int x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list.remove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(0);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9BC4E0-73D3-6A4B-A0DC-CD8EC68FC789}"/>
              </a:ext>
            </a:extLst>
          </p:cNvPr>
          <p:cNvSpPr txBox="1"/>
          <p:nvPr/>
        </p:nvSpPr>
        <p:spPr bwMode="auto">
          <a:xfrm>
            <a:off x="5128383" y="3441742"/>
            <a:ext cx="7439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index: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787401-FE06-F84C-A32D-6CF324E9A95D}"/>
              </a:ext>
            </a:extLst>
          </p:cNvPr>
          <p:cNvSpPr txBox="1"/>
          <p:nvPr/>
        </p:nvSpPr>
        <p:spPr bwMode="auto">
          <a:xfrm>
            <a:off x="6086929" y="3441742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3847D30-2D8A-914D-8F9D-415FB77CE389}"/>
              </a:ext>
            </a:extLst>
          </p:cNvPr>
          <p:cNvSpPr txBox="1"/>
          <p:nvPr/>
        </p:nvSpPr>
        <p:spPr bwMode="auto">
          <a:xfrm>
            <a:off x="6645987" y="3436586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48E9883-9377-EC4A-B51F-E5F7C6D2934E}"/>
              </a:ext>
            </a:extLst>
          </p:cNvPr>
          <p:cNvSpPr txBox="1"/>
          <p:nvPr/>
        </p:nvSpPr>
        <p:spPr bwMode="auto">
          <a:xfrm>
            <a:off x="4981960" y="3014457"/>
            <a:ext cx="67839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C7ABBD5-0799-3942-AFCA-F2CE8FCE4419}"/>
              </a:ext>
            </a:extLst>
          </p:cNvPr>
          <p:cNvCxnSpPr>
            <a:cxnSpLocks/>
            <a:stCxn id="44" idx="3"/>
            <a:endCxn id="46" idx="1"/>
          </p:cNvCxnSpPr>
          <p:nvPr/>
        </p:nvCxnSpPr>
        <p:spPr>
          <a:xfrm>
            <a:off x="5660351" y="3183734"/>
            <a:ext cx="301723" cy="3895"/>
          </a:xfrm>
          <a:prstGeom prst="straightConnector1">
            <a:avLst/>
          </a:prstGeom>
          <a:ln w="2222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7180AA93-B649-A74F-B4F7-C043136B1D85}"/>
              </a:ext>
            </a:extLst>
          </p:cNvPr>
          <p:cNvSpPr/>
          <p:nvPr/>
        </p:nvSpPr>
        <p:spPr>
          <a:xfrm>
            <a:off x="5962074" y="2959029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16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F2C3D2B-A4CB-1640-98DA-A885A5C20AD6}"/>
              </a:ext>
            </a:extLst>
          </p:cNvPr>
          <p:cNvSpPr/>
          <p:nvPr/>
        </p:nvSpPr>
        <p:spPr>
          <a:xfrm>
            <a:off x="6510714" y="2959029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42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E388BBA-1852-2440-A4BE-6F2A9F116FA5}"/>
              </a:ext>
            </a:extLst>
          </p:cNvPr>
          <p:cNvSpPr txBox="1"/>
          <p:nvPr/>
        </p:nvSpPr>
        <p:spPr bwMode="auto">
          <a:xfrm>
            <a:off x="7205042" y="3427202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7A6A50A-B4D4-B347-9F2E-76304D1AEB3A}"/>
              </a:ext>
            </a:extLst>
          </p:cNvPr>
          <p:cNvSpPr/>
          <p:nvPr/>
        </p:nvSpPr>
        <p:spPr>
          <a:xfrm>
            <a:off x="7059354" y="2959029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27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77AE6CE-3E69-F142-BD3A-395C091A4D7A}"/>
              </a:ext>
            </a:extLst>
          </p:cNvPr>
          <p:cNvSpPr txBox="1"/>
          <p:nvPr/>
        </p:nvSpPr>
        <p:spPr bwMode="auto">
          <a:xfrm>
            <a:off x="7734218" y="3436586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C9C8591-5A9A-3B45-B760-B51A9C41CCD0}"/>
              </a:ext>
            </a:extLst>
          </p:cNvPr>
          <p:cNvSpPr/>
          <p:nvPr/>
        </p:nvSpPr>
        <p:spPr>
          <a:xfrm>
            <a:off x="7607994" y="2959029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"/>
                <a:cs typeface=""/>
              </a:rPr>
              <a:t>18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49C1935-B3D5-3D48-9508-89785BB277DF}"/>
              </a:ext>
            </a:extLst>
          </p:cNvPr>
          <p:cNvSpPr txBox="1"/>
          <p:nvPr/>
        </p:nvSpPr>
        <p:spPr bwMode="auto">
          <a:xfrm>
            <a:off x="5128383" y="4475907"/>
            <a:ext cx="7439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index: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64EA687-4AD8-104C-B268-65F6E2BFF2A8}"/>
              </a:ext>
            </a:extLst>
          </p:cNvPr>
          <p:cNvSpPr txBox="1"/>
          <p:nvPr/>
        </p:nvSpPr>
        <p:spPr bwMode="auto">
          <a:xfrm>
            <a:off x="6086929" y="4475907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0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D3ECD8C-77D9-7B4C-99F1-328659B48EF1}"/>
              </a:ext>
            </a:extLst>
          </p:cNvPr>
          <p:cNvSpPr txBox="1"/>
          <p:nvPr/>
        </p:nvSpPr>
        <p:spPr bwMode="auto">
          <a:xfrm>
            <a:off x="6645987" y="4470751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F926F1D-9E38-5642-93EB-97C3C7760F79}"/>
              </a:ext>
            </a:extLst>
          </p:cNvPr>
          <p:cNvSpPr txBox="1"/>
          <p:nvPr/>
        </p:nvSpPr>
        <p:spPr bwMode="auto">
          <a:xfrm>
            <a:off x="4981960" y="4048622"/>
            <a:ext cx="67839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CB549F2-56BC-CB40-8B2F-38C22BE5625B}"/>
              </a:ext>
            </a:extLst>
          </p:cNvPr>
          <p:cNvCxnSpPr>
            <a:cxnSpLocks/>
            <a:stCxn id="66" idx="3"/>
            <a:endCxn id="68" idx="1"/>
          </p:cNvCxnSpPr>
          <p:nvPr/>
        </p:nvCxnSpPr>
        <p:spPr>
          <a:xfrm>
            <a:off x="5660351" y="4217899"/>
            <a:ext cx="301723" cy="3895"/>
          </a:xfrm>
          <a:prstGeom prst="straightConnector1">
            <a:avLst/>
          </a:prstGeom>
          <a:ln w="2222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B9CF84C5-E87F-2347-A4E2-2782297894D4}"/>
              </a:ext>
            </a:extLst>
          </p:cNvPr>
          <p:cNvSpPr/>
          <p:nvPr/>
        </p:nvSpPr>
        <p:spPr>
          <a:xfrm>
            <a:off x="5962074" y="3993194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16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837C7D9-BB4E-F94A-AA80-DF6AEDA0B7DD}"/>
              </a:ext>
            </a:extLst>
          </p:cNvPr>
          <p:cNvSpPr/>
          <p:nvPr/>
        </p:nvSpPr>
        <p:spPr>
          <a:xfrm>
            <a:off x="6510714" y="3993194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42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AF8E141-E35D-A24C-A14F-ED493A24FEAB}"/>
              </a:ext>
            </a:extLst>
          </p:cNvPr>
          <p:cNvSpPr txBox="1"/>
          <p:nvPr/>
        </p:nvSpPr>
        <p:spPr bwMode="auto">
          <a:xfrm>
            <a:off x="7205042" y="4461367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EB7C981-0015-CA46-ACE0-97A986F65343}"/>
              </a:ext>
            </a:extLst>
          </p:cNvPr>
          <p:cNvSpPr/>
          <p:nvPr/>
        </p:nvSpPr>
        <p:spPr>
          <a:xfrm>
            <a:off x="7059354" y="3993194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"/>
                <a:cs typeface=""/>
              </a:rPr>
              <a:t>99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733C81B-5BB7-5148-A206-91295CFB542D}"/>
              </a:ext>
            </a:extLst>
          </p:cNvPr>
          <p:cNvSpPr txBox="1"/>
          <p:nvPr/>
        </p:nvSpPr>
        <p:spPr bwMode="auto">
          <a:xfrm>
            <a:off x="7731471" y="4459918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1544F9A-0E40-FE4B-A73A-0A2ED4B12EED}"/>
              </a:ext>
            </a:extLst>
          </p:cNvPr>
          <p:cNvSpPr/>
          <p:nvPr/>
        </p:nvSpPr>
        <p:spPr>
          <a:xfrm>
            <a:off x="7607994" y="3993194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"/>
                <a:cs typeface=""/>
              </a:rPr>
              <a:t>27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3EDC359-A33D-434E-A85A-928C0F45E6BB}"/>
              </a:ext>
            </a:extLst>
          </p:cNvPr>
          <p:cNvSpPr txBox="1"/>
          <p:nvPr/>
        </p:nvSpPr>
        <p:spPr bwMode="auto">
          <a:xfrm>
            <a:off x="429685" y="3958460"/>
            <a:ext cx="351237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marL="342900" indent="-34290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Add element to middle of list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ACEA8FD-FC40-7C45-8AD9-72F096E6AF03}"/>
              </a:ext>
            </a:extLst>
          </p:cNvPr>
          <p:cNvSpPr txBox="1"/>
          <p:nvPr/>
        </p:nvSpPr>
        <p:spPr bwMode="auto">
          <a:xfrm>
            <a:off x="429685" y="5182699"/>
            <a:ext cx="401295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marL="342900" indent="-34290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Remove element from front of list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6A35ADE-2778-2744-8074-73636DB542C9}"/>
              </a:ext>
            </a:extLst>
          </p:cNvPr>
          <p:cNvSpPr txBox="1"/>
          <p:nvPr/>
        </p:nvSpPr>
        <p:spPr bwMode="auto">
          <a:xfrm>
            <a:off x="5128383" y="5650687"/>
            <a:ext cx="7439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index: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0369BA5-3D5A-D04D-9E8E-1170CFC3BACF}"/>
              </a:ext>
            </a:extLst>
          </p:cNvPr>
          <p:cNvSpPr txBox="1"/>
          <p:nvPr/>
        </p:nvSpPr>
        <p:spPr bwMode="auto">
          <a:xfrm>
            <a:off x="6086929" y="5650687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0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C204084D-29D7-AC4E-8EB3-54FD5A0A1CB4}"/>
              </a:ext>
            </a:extLst>
          </p:cNvPr>
          <p:cNvSpPr txBox="1"/>
          <p:nvPr/>
        </p:nvSpPr>
        <p:spPr bwMode="auto">
          <a:xfrm>
            <a:off x="6645987" y="5645531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8FBEF6F-C4B6-2E45-AE83-5096A0575811}"/>
              </a:ext>
            </a:extLst>
          </p:cNvPr>
          <p:cNvSpPr txBox="1"/>
          <p:nvPr/>
        </p:nvSpPr>
        <p:spPr bwMode="auto">
          <a:xfrm>
            <a:off x="4981960" y="5223402"/>
            <a:ext cx="67839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774B93D-3A35-A446-989B-6827161307C5}"/>
              </a:ext>
            </a:extLst>
          </p:cNvPr>
          <p:cNvCxnSpPr>
            <a:cxnSpLocks/>
            <a:stCxn id="94" idx="3"/>
            <a:endCxn id="96" idx="1"/>
          </p:cNvCxnSpPr>
          <p:nvPr/>
        </p:nvCxnSpPr>
        <p:spPr>
          <a:xfrm>
            <a:off x="5660351" y="5392679"/>
            <a:ext cx="301723" cy="3895"/>
          </a:xfrm>
          <a:prstGeom prst="straightConnector1">
            <a:avLst/>
          </a:prstGeom>
          <a:ln w="2222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ACB3D389-676F-0143-B308-FC8AF81853BB}"/>
              </a:ext>
            </a:extLst>
          </p:cNvPr>
          <p:cNvSpPr/>
          <p:nvPr/>
        </p:nvSpPr>
        <p:spPr>
          <a:xfrm>
            <a:off x="5962074" y="5167974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"/>
                <a:cs typeface=""/>
              </a:rPr>
              <a:t>42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C17C137F-C3B4-ED43-A5E4-7E53D0757409}"/>
              </a:ext>
            </a:extLst>
          </p:cNvPr>
          <p:cNvSpPr/>
          <p:nvPr/>
        </p:nvSpPr>
        <p:spPr>
          <a:xfrm>
            <a:off x="6510714" y="5167974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"/>
                <a:cs typeface=""/>
              </a:rPr>
              <a:t>27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89F43B7-19B3-5A4C-A626-9F6270B82F3F}"/>
              </a:ext>
            </a:extLst>
          </p:cNvPr>
          <p:cNvSpPr txBox="1"/>
          <p:nvPr/>
        </p:nvSpPr>
        <p:spPr bwMode="auto">
          <a:xfrm>
            <a:off x="4981960" y="6247950"/>
            <a:ext cx="33855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F443FFFD-5106-9A44-976F-8373A2845DAA}"/>
              </a:ext>
            </a:extLst>
          </p:cNvPr>
          <p:cNvSpPr/>
          <p:nvPr/>
        </p:nvSpPr>
        <p:spPr>
          <a:xfrm>
            <a:off x="5328281" y="6223243"/>
            <a:ext cx="918944" cy="45720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16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89CB161-3917-444D-86D7-36F41611178D}"/>
              </a:ext>
            </a:extLst>
          </p:cNvPr>
          <p:cNvSpPr txBox="1"/>
          <p:nvPr/>
        </p:nvSpPr>
        <p:spPr bwMode="auto">
          <a:xfrm>
            <a:off x="5126130" y="1437169"/>
            <a:ext cx="7439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index: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BCF9F0DE-78EA-A84C-9160-8364249078E9}"/>
              </a:ext>
            </a:extLst>
          </p:cNvPr>
          <p:cNvSpPr txBox="1"/>
          <p:nvPr/>
        </p:nvSpPr>
        <p:spPr bwMode="auto">
          <a:xfrm>
            <a:off x="6084676" y="1437169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0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086CAA7-FCD6-DF4D-A874-BEE8FC8DC0CB}"/>
              </a:ext>
            </a:extLst>
          </p:cNvPr>
          <p:cNvSpPr txBox="1"/>
          <p:nvPr/>
        </p:nvSpPr>
        <p:spPr bwMode="auto">
          <a:xfrm>
            <a:off x="6643734" y="1432013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C88C6FFE-77A3-0643-863A-44445D71CAEF}"/>
              </a:ext>
            </a:extLst>
          </p:cNvPr>
          <p:cNvSpPr txBox="1"/>
          <p:nvPr/>
        </p:nvSpPr>
        <p:spPr bwMode="auto">
          <a:xfrm>
            <a:off x="4979707" y="1009884"/>
            <a:ext cx="67839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1F0A466F-A44F-3640-B7BF-D4D21EB88712}"/>
              </a:ext>
            </a:extLst>
          </p:cNvPr>
          <p:cNvCxnSpPr>
            <a:cxnSpLocks/>
            <a:stCxn id="106" idx="3"/>
            <a:endCxn id="108" idx="1"/>
          </p:cNvCxnSpPr>
          <p:nvPr/>
        </p:nvCxnSpPr>
        <p:spPr>
          <a:xfrm>
            <a:off x="5658098" y="1179161"/>
            <a:ext cx="301723" cy="3895"/>
          </a:xfrm>
          <a:prstGeom prst="straightConnector1">
            <a:avLst/>
          </a:prstGeom>
          <a:ln w="2222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>
            <a:extLst>
              <a:ext uri="{FF2B5EF4-FFF2-40B4-BE49-F238E27FC236}">
                <a16:creationId xmlns:a16="http://schemas.microsoft.com/office/drawing/2014/main" id="{20ECCE0D-5137-7C4F-BD90-31849977A03E}"/>
              </a:ext>
            </a:extLst>
          </p:cNvPr>
          <p:cNvSpPr/>
          <p:nvPr/>
        </p:nvSpPr>
        <p:spPr>
          <a:xfrm>
            <a:off x="5959821" y="954456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16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40382311-1579-8741-8354-6AD9AC228CDA}"/>
              </a:ext>
            </a:extLst>
          </p:cNvPr>
          <p:cNvSpPr/>
          <p:nvPr/>
        </p:nvSpPr>
        <p:spPr>
          <a:xfrm>
            <a:off x="6508461" y="954456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42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C3849C5-7CD0-A442-B068-BB4260BA1EEC}"/>
              </a:ext>
            </a:extLst>
          </p:cNvPr>
          <p:cNvSpPr txBox="1"/>
          <p:nvPr/>
        </p:nvSpPr>
        <p:spPr bwMode="auto">
          <a:xfrm>
            <a:off x="7202789" y="1422629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309BF4C-B4A9-B442-AD02-EDEAE65103F1}"/>
              </a:ext>
            </a:extLst>
          </p:cNvPr>
          <p:cNvSpPr/>
          <p:nvPr/>
        </p:nvSpPr>
        <p:spPr>
          <a:xfrm>
            <a:off x="7057101" y="954456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27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D02DD909-CA9F-4447-8A0D-A87E44242CD2}"/>
              </a:ext>
            </a:extLst>
          </p:cNvPr>
          <p:cNvSpPr txBox="1"/>
          <p:nvPr/>
        </p:nvSpPr>
        <p:spPr bwMode="auto">
          <a:xfrm>
            <a:off x="591641" y="1115119"/>
            <a:ext cx="199734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Original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ArrayList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47053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3" grpId="0"/>
      <p:bldP spid="44" grpId="0"/>
      <p:bldP spid="46" grpId="0" animBg="1"/>
      <p:bldP spid="47" grpId="0" animBg="1"/>
      <p:bldP spid="48" grpId="0"/>
      <p:bldP spid="49" grpId="0" animBg="1"/>
      <p:bldP spid="50" grpId="0"/>
      <p:bldP spid="51" grpId="0" animBg="1"/>
      <p:bldP spid="63" grpId="0"/>
      <p:bldP spid="64" grpId="0"/>
      <p:bldP spid="65" grpId="0"/>
      <p:bldP spid="66" grpId="0"/>
      <p:bldP spid="68" grpId="0" animBg="1"/>
      <p:bldP spid="69" grpId="0" animBg="1"/>
      <p:bldP spid="70" grpId="0"/>
      <p:bldP spid="71" grpId="0" animBg="1"/>
      <p:bldP spid="72" grpId="0"/>
      <p:bldP spid="73" grpId="0" animBg="1"/>
      <p:bldP spid="91" grpId="0"/>
      <p:bldP spid="92" grpId="0"/>
      <p:bldP spid="93" grpId="0"/>
      <p:bldP spid="94" grpId="0"/>
      <p:bldP spid="96" grpId="0" animBg="1"/>
      <p:bldP spid="97" grpId="0" animBg="1"/>
      <p:bldP spid="100" grpId="0"/>
      <p:bldP spid="10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0" y="2733675"/>
            <a:ext cx="91440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+mj-lt"/>
                <a:cs typeface="Courier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80753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Rocket Paddle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25C170-533E-524C-BFF9-E89B889D47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99" t="7595" r="6513" b="11054"/>
          <a:stretch/>
        </p:blipFill>
        <p:spPr>
          <a:xfrm>
            <a:off x="1695691" y="1501194"/>
            <a:ext cx="5752618" cy="457551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34606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Rocket Paddle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25C170-533E-524C-BFF9-E89B889D47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697051" y="1501194"/>
            <a:ext cx="5749897" cy="45755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824FEC-FD64-AD43-8B3C-BC1011928D97}"/>
              </a:ext>
            </a:extLst>
          </p:cNvPr>
          <p:cNvSpPr txBox="1"/>
          <p:nvPr/>
        </p:nvSpPr>
        <p:spPr bwMode="auto">
          <a:xfrm>
            <a:off x="2080003" y="6090099"/>
            <a:ext cx="498399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rocketList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: the </a:t>
            </a:r>
            <a:r>
              <a: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visible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rockets on the canvas</a:t>
            </a:r>
          </a:p>
        </p:txBody>
      </p:sp>
    </p:spTree>
    <p:extLst>
      <p:ext uri="{BB962C8B-B14F-4D97-AF65-F5344CB8AC3E}">
        <p14:creationId xmlns:p14="http://schemas.microsoft.com/office/powerpoint/2010/main" val="4216450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D255B3C-1538-E149-BCD5-0CA92BC25479}"/>
              </a:ext>
            </a:extLst>
          </p:cNvPr>
          <p:cNvSpPr/>
          <p:nvPr/>
        </p:nvSpPr>
        <p:spPr>
          <a:xfrm>
            <a:off x="739577" y="1028343"/>
            <a:ext cx="7502799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java.util.ArrayList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800" b="1" dirty="0">
              <a:solidFill>
                <a:srgbClr val="8000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800" b="1" dirty="0">
              <a:solidFill>
                <a:srgbClr val="8000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b="1" dirty="0">
                <a:solidFill>
                  <a:srgbClr val="80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</a:t>
            </a:r>
            <a:r>
              <a:rPr lang="en-US" sz="1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RocketPaddle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80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lang="en-US" sz="18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GraphicsProgram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  <a:b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1800" dirty="0" err="1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rocketList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800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GRect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paddle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sz="1800" b="1" dirty="0">
              <a:solidFill>
                <a:srgbClr val="7F00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public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run() {</a:t>
            </a:r>
          </a:p>
          <a:p>
            <a:r>
              <a:rPr lang="en-US" sz="18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rocketList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&gt;();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createPaddle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addMouseListeners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while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endParaRPr lang="en-US" sz="1800" dirty="0">
              <a:solidFill>
                <a:srgbClr val="7F005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animateRockets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pause(100);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...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B994180-9A0D-0E4E-B5A1-9E01D56A5D8B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Rocket Paddle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90C0F1-6C28-5F4C-B6D0-BA34CBF24416}"/>
              </a:ext>
            </a:extLst>
          </p:cNvPr>
          <p:cNvSpPr txBox="1"/>
          <p:nvPr/>
        </p:nvSpPr>
        <p:spPr bwMode="auto">
          <a:xfrm>
            <a:off x="7280476" y="3522010"/>
            <a:ext cx="77649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Setup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B46A98B5-99B4-C24F-94B9-1F68927DD3E2}"/>
              </a:ext>
            </a:extLst>
          </p:cNvPr>
          <p:cNvSpPr/>
          <p:nvPr/>
        </p:nvSpPr>
        <p:spPr>
          <a:xfrm>
            <a:off x="6859762" y="3183849"/>
            <a:ext cx="264679" cy="1076432"/>
          </a:xfrm>
          <a:prstGeom prst="rightBrace">
            <a:avLst/>
          </a:prstGeom>
          <a:ln w="28575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A8FF3C-75A8-6B40-B1A1-E642D597F479}"/>
              </a:ext>
            </a:extLst>
          </p:cNvPr>
          <p:cNvSpPr txBox="1"/>
          <p:nvPr/>
        </p:nvSpPr>
        <p:spPr bwMode="auto">
          <a:xfrm>
            <a:off x="2080003" y="6090099"/>
            <a:ext cx="498399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rocketList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: the </a:t>
            </a:r>
            <a:r>
              <a: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visible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rockets on the canvas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DD69E4-90D1-4747-9C81-6DF0DAAE34FE}"/>
              </a:ext>
            </a:extLst>
          </p:cNvPr>
          <p:cNvSpPr txBox="1"/>
          <p:nvPr/>
        </p:nvSpPr>
        <p:spPr bwMode="auto">
          <a:xfrm>
            <a:off x="7280476" y="4682415"/>
            <a:ext cx="10484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Animate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E3FB911A-F9DA-6745-A30F-4E42C481BA19}"/>
              </a:ext>
            </a:extLst>
          </p:cNvPr>
          <p:cNvSpPr/>
          <p:nvPr/>
        </p:nvSpPr>
        <p:spPr>
          <a:xfrm>
            <a:off x="6859762" y="4344254"/>
            <a:ext cx="264679" cy="1076432"/>
          </a:xfrm>
          <a:prstGeom prst="rightBrace">
            <a:avLst/>
          </a:prstGeom>
          <a:ln w="28575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F35FF0-D194-D34E-A343-232D86428B30}"/>
              </a:ext>
            </a:extLst>
          </p:cNvPr>
          <p:cNvSpPr txBox="1"/>
          <p:nvPr/>
        </p:nvSpPr>
        <p:spPr bwMode="auto">
          <a:xfrm>
            <a:off x="6147473" y="973508"/>
            <a:ext cx="226600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Java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ArrayList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 library</a:t>
            </a:r>
          </a:p>
        </p:txBody>
      </p:sp>
    </p:spTree>
    <p:extLst>
      <p:ext uri="{BB962C8B-B14F-4D97-AF65-F5344CB8AC3E}">
        <p14:creationId xmlns:p14="http://schemas.microsoft.com/office/powerpoint/2010/main" val="2539031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37B60C7-6992-9A47-9499-FC929F9525A0}"/>
              </a:ext>
            </a:extLst>
          </p:cNvPr>
          <p:cNvSpPr/>
          <p:nvPr/>
        </p:nvSpPr>
        <p:spPr>
          <a:xfrm>
            <a:off x="485836" y="367791"/>
            <a:ext cx="817232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mousePressed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MouseEvent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r>
              <a:rPr lang="en-US" sz="1800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.getX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800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PADDLE_Y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800" dirty="0">
              <a:solidFill>
                <a:srgbClr val="000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rocket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BALL_SIZE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8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BALL_SIZE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8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...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add(</a:t>
            </a:r>
            <a:r>
              <a:rPr lang="en-US" sz="18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rocket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en-US" sz="1800" dirty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// add the rocket to the screen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rocketList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.add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rocket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800" dirty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add the rocket to the list</a:t>
            </a:r>
            <a:endParaRPr lang="en-US" sz="1800" dirty="0">
              <a:solidFill>
                <a:srgbClr val="000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13B4C7-9A0F-7347-B78C-CAC2A170A956}"/>
              </a:ext>
            </a:extLst>
          </p:cNvPr>
          <p:cNvSpPr txBox="1"/>
          <p:nvPr/>
        </p:nvSpPr>
        <p:spPr bwMode="auto">
          <a:xfrm>
            <a:off x="2080003" y="6090099"/>
            <a:ext cx="498399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r>
              <a:rPr lang="en-US" sz="1800" dirty="0" err="1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rocketList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: the </a:t>
            </a:r>
            <a:r>
              <a: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visible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rockets on the canvas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B8370B-DE04-DD44-AC91-79F7E1A2C81E}"/>
              </a:ext>
            </a:extLst>
          </p:cNvPr>
          <p:cNvSpPr/>
          <p:nvPr/>
        </p:nvSpPr>
        <p:spPr>
          <a:xfrm>
            <a:off x="485835" y="3227777"/>
            <a:ext cx="817232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animateRockets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lvl="0"/>
            <a:r>
              <a:rPr lang="en-US" sz="1800" dirty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loop over list backwards so that we can</a:t>
            </a:r>
          </a:p>
          <a:p>
            <a:pPr lvl="0"/>
            <a:r>
              <a:rPr lang="en-US" sz="1800" dirty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safely remove from the list.</a:t>
            </a:r>
          </a:p>
          <a:p>
            <a:pPr lvl="0"/>
            <a:r>
              <a:rPr lang="en-US" sz="1800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rocketList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.size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- 1; </a:t>
            </a:r>
            <a:r>
              <a:rPr lang="en-US" sz="18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&gt;= 0; </a:t>
            </a:r>
            <a:r>
              <a:rPr lang="en-US" sz="18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--) {</a:t>
            </a:r>
          </a:p>
          <a:p>
            <a:pPr lvl="0"/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rocket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??????</a:t>
            </a:r>
            <a:r>
              <a:rPr lang="en-US" sz="18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the rocket</a:t>
            </a:r>
          </a:p>
          <a:p>
            <a:pPr lvl="0"/>
            <a:r>
              <a:rPr lang="en-US" sz="1800" dirty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?????? </a:t>
            </a:r>
            <a:r>
              <a:rPr lang="en-US" sz="1800" dirty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move the rocket</a:t>
            </a:r>
          </a:p>
          <a:p>
            <a:pPr lvl="0"/>
            <a:r>
              <a:rPr lang="en-US" sz="1800" dirty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// remove the rocket</a:t>
            </a:r>
          </a:p>
          <a:p>
            <a:pPr lvl="0"/>
            <a:r>
              <a:rPr lang="en-US" sz="1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??????</a:t>
            </a:r>
            <a:endParaRPr lang="en-US" sz="1800" dirty="0">
              <a:solidFill>
                <a:srgbClr val="3F7F5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r>
              <a:rPr lang="en-US" sz="1800" dirty="0">
                <a:solidFill>
                  <a:srgbClr val="3F7F5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lvl="0"/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3552B016-AA59-9E41-BD5A-904DD21F386B}"/>
              </a:ext>
            </a:extLst>
          </p:cNvPr>
          <p:cNvSpPr/>
          <p:nvPr/>
        </p:nvSpPr>
        <p:spPr>
          <a:xfrm flipH="1">
            <a:off x="258367" y="4383976"/>
            <a:ext cx="227468" cy="1090849"/>
          </a:xfrm>
          <a:prstGeom prst="rightBrace">
            <a:avLst/>
          </a:prstGeom>
          <a:ln w="28575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0D1090-4AB0-5D41-B5BA-4FF80DBCE44D}"/>
              </a:ext>
            </a:extLst>
          </p:cNvPr>
          <p:cNvSpPr txBox="1"/>
          <p:nvPr/>
        </p:nvSpPr>
        <p:spPr bwMode="auto">
          <a:xfrm>
            <a:off x="7465671" y="167736"/>
            <a:ext cx="984180" cy="400110"/>
          </a:xfrm>
          <a:prstGeom prst="rect">
            <a:avLst/>
          </a:prstGeom>
          <a:noFill/>
          <a:ln w="9525">
            <a:solidFill>
              <a:schemeClr val="accent1">
                <a:lumMod val="7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Interact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EECA1A-81C1-B149-B5D3-1A5747E4BDC8}"/>
              </a:ext>
            </a:extLst>
          </p:cNvPr>
          <p:cNvSpPr txBox="1"/>
          <p:nvPr/>
        </p:nvSpPr>
        <p:spPr bwMode="auto">
          <a:xfrm>
            <a:off x="7401359" y="3028890"/>
            <a:ext cx="1048492" cy="400110"/>
          </a:xfrm>
          <a:prstGeom prst="rect">
            <a:avLst/>
          </a:prstGeom>
          <a:noFill/>
          <a:ln w="9525">
            <a:solidFill>
              <a:schemeClr val="accent1">
                <a:lumMod val="7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Animate</a:t>
            </a:r>
          </a:p>
        </p:txBody>
      </p:sp>
    </p:spTree>
    <p:extLst>
      <p:ext uri="{BB962C8B-B14F-4D97-AF65-F5344CB8AC3E}">
        <p14:creationId xmlns:p14="http://schemas.microsoft.com/office/powerpoint/2010/main" val="24731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ArrayLists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and Primitives</a:t>
            </a:r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74D47374-010B-2247-B806-78E0C8D9C5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840" y="1353820"/>
            <a:ext cx="6983730" cy="99147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/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Doesn’t compile 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 </a:t>
            </a:r>
            <a:endParaRPr lang="en-US" sz="20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&lt;int&gt; list = </a:t>
            </a:r>
            <a:r>
              <a:rPr lang="en-US" sz="20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&lt;int&gt;();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BF04B2-A776-1D46-B9AE-B0F198B3E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1733289"/>
            <a:ext cx="302469" cy="34900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63DF5D-A6C2-9E43-8893-F74371696BE9}"/>
              </a:ext>
            </a:extLst>
          </p:cNvPr>
          <p:cNvSpPr txBox="1"/>
          <p:nvPr/>
        </p:nvSpPr>
        <p:spPr bwMode="auto">
          <a:xfrm>
            <a:off x="571500" y="4817259"/>
            <a:ext cx="316849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Unlike arrays, </a:t>
            </a:r>
            <a:r>
              <a:rPr 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ArrayLists</a:t>
            </a: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can</a:t>
            </a:r>
            <a:endParaRPr lang="en-US" sz="2100" i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Calibri" panose="020F0502020204030204" pitchFamily="34" charset="0"/>
            </a:endParaRPr>
          </a:p>
          <a:p>
            <a:pPr algn="l"/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only store </a:t>
            </a:r>
            <a:r>
              <a:rPr lang="en-US" sz="2100" b="1" i="1" dirty="0">
                <a:solidFill>
                  <a:schemeClr val="accent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objects</a:t>
            </a: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9" name="Oval Callout 8">
            <a:extLst>
              <a:ext uri="{FF2B5EF4-FFF2-40B4-BE49-F238E27FC236}">
                <a16:creationId xmlns:a16="http://schemas.microsoft.com/office/drawing/2014/main" id="{D689182F-3505-4744-9F71-35DFAEBF7D44}"/>
              </a:ext>
            </a:extLst>
          </p:cNvPr>
          <p:cNvSpPr/>
          <p:nvPr/>
        </p:nvSpPr>
        <p:spPr>
          <a:xfrm>
            <a:off x="1319480" y="2417818"/>
            <a:ext cx="5143500" cy="1125229"/>
          </a:xfrm>
          <a:prstGeom prst="wedgeEllipseCallout">
            <a:avLst>
              <a:gd name="adj1" fmla="val 55139"/>
              <a:gd name="adj2" fmla="val 26260"/>
            </a:avLst>
          </a:prstGeom>
          <a:solidFill>
            <a:schemeClr val="bg1"/>
          </a:solidFill>
          <a:ln w="127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ndale Mono" panose="020B0509000000000004" pitchFamily="49" charset="0"/>
                <a:ea typeface=""/>
                <a:cs typeface=""/>
              </a:rPr>
              <a:t>Syntax error, insert</a:t>
            </a:r>
            <a:r>
              <a:rPr kumimoji="0" lang="en-US" sz="2000" b="0" i="0" u="none" strike="noStrike" kern="0" cap="none" spc="0" normalizeH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ndale Mono" panose="020B0509000000000004" pitchFamily="49" charset="0"/>
                <a:ea typeface=""/>
                <a:cs typeface=""/>
              </a:rPr>
              <a:t> “Dimensions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ndale Mono" panose="020B0509000000000004" pitchFamily="49" charset="0"/>
                <a:ea typeface=""/>
                <a:cs typeface=""/>
              </a:rPr>
              <a:t>” to complete</a:t>
            </a:r>
            <a:r>
              <a:rPr kumimoji="0" lang="en-US" sz="2000" b="0" i="0" u="none" strike="noStrike" kern="0" cap="none" spc="0" normalizeH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ndale Mono" panose="020B0509000000000004" pitchFamily="49" charset="0"/>
                <a:ea typeface=""/>
                <a:cs typeface=""/>
              </a:rPr>
              <a:t> </a:t>
            </a:r>
            <a:r>
              <a:rPr kumimoji="0" lang="en-US" sz="2000" b="0" i="0" u="none" strike="noStrike" kern="0" cap="none" spc="0" normalizeH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ndale Mono" panose="020B0509000000000004" pitchFamily="49" charset="0"/>
                <a:ea typeface=""/>
                <a:cs typeface=""/>
              </a:rPr>
              <a:t>ReferenceType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ndale Mono" panose="020B0509000000000004" pitchFamily="49" charset="0"/>
              <a:ea typeface=""/>
              <a:cs typeface="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FC7FEE0-16E5-524C-8B45-2F1ED83BFA9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6814" y="2640866"/>
            <a:ext cx="1088651" cy="10886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66DE45-1388-5B49-99CA-5E2BF268F6EC}"/>
              </a:ext>
            </a:extLst>
          </p:cNvPr>
          <p:cNvSpPr txBox="1"/>
          <p:nvPr/>
        </p:nvSpPr>
        <p:spPr bwMode="auto">
          <a:xfrm>
            <a:off x="632347" y="2640866"/>
            <a:ext cx="61266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2x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493BC9F-84C3-4444-9D59-7619C8AC6980}"/>
              </a:ext>
            </a:extLst>
          </p:cNvPr>
          <p:cNvGrpSpPr/>
          <p:nvPr/>
        </p:nvGrpSpPr>
        <p:grpSpPr>
          <a:xfrm>
            <a:off x="6100684" y="4362982"/>
            <a:ext cx="2471816" cy="2298787"/>
            <a:chOff x="5399560" y="4190324"/>
            <a:chExt cx="2471816" cy="22987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9560" y="4190324"/>
              <a:ext cx="2471816" cy="2298787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8A50D82-1894-B443-BC12-EA9D7DAEB4F5}"/>
                </a:ext>
              </a:extLst>
            </p:cNvPr>
            <p:cNvSpPr txBox="1"/>
            <p:nvPr/>
          </p:nvSpPr>
          <p:spPr bwMode="auto">
            <a:xfrm>
              <a:off x="6880458" y="5310367"/>
              <a:ext cx="64633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b="1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int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CECB64-D285-674D-A973-087AE83794AD}"/>
                </a:ext>
              </a:extLst>
            </p:cNvPr>
            <p:cNvSpPr txBox="1"/>
            <p:nvPr/>
          </p:nvSpPr>
          <p:spPr bwMode="auto">
            <a:xfrm>
              <a:off x="6235089" y="4421158"/>
              <a:ext cx="1107996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b="1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double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CD1B1DE-F6A4-F844-8CC5-E1496D9FB019}"/>
                </a:ext>
              </a:extLst>
            </p:cNvPr>
            <p:cNvSpPr txBox="1"/>
            <p:nvPr/>
          </p:nvSpPr>
          <p:spPr bwMode="auto">
            <a:xfrm>
              <a:off x="5866238" y="5616799"/>
              <a:ext cx="80021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b="1" dirty="0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char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DBF23C-DD89-C14B-9319-282FCA4E5CF2}"/>
                </a:ext>
              </a:extLst>
            </p:cNvPr>
            <p:cNvSpPr txBox="1"/>
            <p:nvPr/>
          </p:nvSpPr>
          <p:spPr bwMode="auto">
            <a:xfrm>
              <a:off x="5589719" y="4975319"/>
              <a:ext cx="126188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b="1" dirty="0" err="1">
                  <a:solidFill>
                    <a:srgbClr val="7030A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boolean</a:t>
              </a:r>
              <a:endParaRPr lang="en-US" sz="20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9C7C178-9F41-E744-B0A1-D07A7C417CA4}"/>
              </a:ext>
            </a:extLst>
          </p:cNvPr>
          <p:cNvSpPr txBox="1"/>
          <p:nvPr/>
        </p:nvSpPr>
        <p:spPr bwMode="auto">
          <a:xfrm>
            <a:off x="4641727" y="4793871"/>
            <a:ext cx="95410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GRect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CB2D9D5-481C-DD48-B340-FA83CC4962C2}"/>
              </a:ext>
            </a:extLst>
          </p:cNvPr>
          <p:cNvSpPr txBox="1"/>
          <p:nvPr/>
        </p:nvSpPr>
        <p:spPr bwMode="auto">
          <a:xfrm>
            <a:off x="4683851" y="5901902"/>
            <a:ext cx="11079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6C005B-5F72-4C47-9954-5BDAC5DFC33B}"/>
              </a:ext>
            </a:extLst>
          </p:cNvPr>
          <p:cNvSpPr txBox="1"/>
          <p:nvPr/>
        </p:nvSpPr>
        <p:spPr bwMode="auto">
          <a:xfrm>
            <a:off x="4350849" y="5327826"/>
            <a:ext cx="95410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211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  <p:bldP spid="15" grpId="0"/>
      <p:bldP spid="17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ArrayLists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and Primitives</a:t>
            </a:r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74D47374-010B-2247-B806-78E0C8D9C5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840" y="1353820"/>
            <a:ext cx="6983730" cy="99147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/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Doesn’t compile </a:t>
            </a:r>
            <a:r>
              <a:rPr lang="en-US" sz="20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 </a:t>
            </a:r>
            <a:endParaRPr lang="en-US" sz="20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&lt;int&gt; list = </a:t>
            </a:r>
            <a:r>
              <a:rPr lang="en-US" sz="20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&lt;int&gt;();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BF04B2-A776-1D46-B9AE-B0F198B3E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1733289"/>
            <a:ext cx="302469" cy="34900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63DF5D-A6C2-9E43-8893-F74371696BE9}"/>
              </a:ext>
            </a:extLst>
          </p:cNvPr>
          <p:cNvSpPr txBox="1"/>
          <p:nvPr/>
        </p:nvSpPr>
        <p:spPr bwMode="auto">
          <a:xfrm>
            <a:off x="571500" y="4676378"/>
            <a:ext cx="316849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Unlike arrays, </a:t>
            </a:r>
            <a:r>
              <a:rPr lang="en-US" sz="2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ArrayLists</a:t>
            </a: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can</a:t>
            </a:r>
            <a:endParaRPr lang="en-US" sz="2100" i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Calibri" panose="020F0502020204030204" pitchFamily="34" charset="0"/>
            </a:endParaRPr>
          </a:p>
          <a:p>
            <a:pPr algn="l"/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only store </a:t>
            </a:r>
            <a:r>
              <a:rPr lang="en-US" sz="2100" b="1" i="1" dirty="0">
                <a:solidFill>
                  <a:schemeClr val="accent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objects</a:t>
            </a: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9" name="Oval Callout 8">
            <a:extLst>
              <a:ext uri="{FF2B5EF4-FFF2-40B4-BE49-F238E27FC236}">
                <a16:creationId xmlns:a16="http://schemas.microsoft.com/office/drawing/2014/main" id="{D689182F-3505-4744-9F71-35DFAEBF7D44}"/>
              </a:ext>
            </a:extLst>
          </p:cNvPr>
          <p:cNvSpPr/>
          <p:nvPr/>
        </p:nvSpPr>
        <p:spPr>
          <a:xfrm>
            <a:off x="1319480" y="2417818"/>
            <a:ext cx="5143500" cy="1125229"/>
          </a:xfrm>
          <a:prstGeom prst="wedgeEllipseCallout">
            <a:avLst>
              <a:gd name="adj1" fmla="val 55139"/>
              <a:gd name="adj2" fmla="val 26260"/>
            </a:avLst>
          </a:prstGeom>
          <a:solidFill>
            <a:schemeClr val="bg1"/>
          </a:solidFill>
          <a:ln w="127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ndale Mono" panose="020B0509000000000004" pitchFamily="49" charset="0"/>
                <a:ea typeface=""/>
                <a:cs typeface=""/>
              </a:rPr>
              <a:t>Syntax error, insert</a:t>
            </a:r>
            <a:r>
              <a:rPr kumimoji="0" lang="en-US" sz="2000" b="0" i="0" u="none" strike="noStrike" kern="0" cap="none" spc="0" normalizeH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ndale Mono" panose="020B0509000000000004" pitchFamily="49" charset="0"/>
                <a:ea typeface=""/>
                <a:cs typeface=""/>
              </a:rPr>
              <a:t> “Dimensions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ndale Mono" panose="020B0509000000000004" pitchFamily="49" charset="0"/>
                <a:ea typeface=""/>
                <a:cs typeface=""/>
              </a:rPr>
              <a:t>” to complete</a:t>
            </a:r>
            <a:r>
              <a:rPr kumimoji="0" lang="en-US" sz="2000" b="0" i="0" u="none" strike="noStrike" kern="0" cap="none" spc="0" normalizeH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ndale Mono" panose="020B0509000000000004" pitchFamily="49" charset="0"/>
                <a:ea typeface=""/>
                <a:cs typeface=""/>
              </a:rPr>
              <a:t> </a:t>
            </a:r>
            <a:r>
              <a:rPr kumimoji="0" lang="en-US" sz="2000" b="0" i="0" u="none" strike="noStrike" kern="0" cap="none" spc="0" normalizeH="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Andale Mono" panose="020B0509000000000004" pitchFamily="49" charset="0"/>
                <a:ea typeface=""/>
                <a:cs typeface=""/>
              </a:rPr>
              <a:t>ReferenceType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Andale Mono" panose="020B0509000000000004" pitchFamily="49" charset="0"/>
              <a:ea typeface=""/>
              <a:cs typeface="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FC7FEE0-16E5-524C-8B45-2F1ED83BFA9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6814" y="2640866"/>
            <a:ext cx="1088651" cy="10886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66DE45-1388-5B49-99CA-5E2BF268F6EC}"/>
              </a:ext>
            </a:extLst>
          </p:cNvPr>
          <p:cNvSpPr txBox="1"/>
          <p:nvPr/>
        </p:nvSpPr>
        <p:spPr bwMode="auto">
          <a:xfrm>
            <a:off x="632347" y="2640866"/>
            <a:ext cx="61266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2x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1DC113F1-EBFD-F641-A88A-24A25E5697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869605"/>
              </p:ext>
            </p:extLst>
          </p:nvPr>
        </p:nvGraphicFramePr>
        <p:xfrm>
          <a:off x="3891230" y="4105910"/>
          <a:ext cx="4739640" cy="1879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80260">
                  <a:extLst>
                    <a:ext uri="{9D8B030D-6E8A-4147-A177-3AD203B41FA5}">
                      <a16:colId xmlns:a16="http://schemas.microsoft.com/office/drawing/2014/main" val="1606160983"/>
                    </a:ext>
                  </a:extLst>
                </a:gridCol>
                <a:gridCol w="2659380">
                  <a:extLst>
                    <a:ext uri="{9D8B030D-6E8A-4147-A177-3AD203B41FA5}">
                      <a16:colId xmlns:a16="http://schemas.microsoft.com/office/drawing/2014/main" val="94545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+mj-lt"/>
                        </a:rPr>
                        <a:t>Primitive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+mj-lt"/>
                        </a:rPr>
                        <a:t>“Wrapper” Class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8178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7030A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Integer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4977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7030A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double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Double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834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dirty="0" err="1">
                          <a:solidFill>
                            <a:srgbClr val="7030A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boolean</a:t>
                      </a:r>
                      <a:endParaRPr lang="en-US" sz="1800" b="1" dirty="0">
                        <a:solidFill>
                          <a:srgbClr val="7030A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Boolean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0648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7030A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char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Character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12260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B3001C7-5374-C34D-B752-0D806E4192B7}"/>
              </a:ext>
            </a:extLst>
          </p:cNvPr>
          <p:cNvSpPr txBox="1"/>
          <p:nvPr/>
        </p:nvSpPr>
        <p:spPr bwMode="auto">
          <a:xfrm>
            <a:off x="4057650" y="6132875"/>
            <a:ext cx="429816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Objects:   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GRect</a:t>
            </a: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,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2945086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6F16C2D-EA87-F144-BC51-6B5E3530AA88}"/>
              </a:ext>
            </a:extLst>
          </p:cNvPr>
          <p:cNvSpPr/>
          <p:nvPr/>
        </p:nvSpPr>
        <p:spPr>
          <a:xfrm>
            <a:off x="2500132" y="3611301"/>
            <a:ext cx="925975" cy="2314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EDEDFC-B9FA-B24D-B588-283A8926B1D1}"/>
              </a:ext>
            </a:extLst>
          </p:cNvPr>
          <p:cNvSpPr/>
          <p:nvPr/>
        </p:nvSpPr>
        <p:spPr>
          <a:xfrm>
            <a:off x="6599499" y="3611301"/>
            <a:ext cx="925975" cy="2314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97197724-98DF-1140-85FB-145CDC5FD6AA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ArrayLists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and Primitives</a:t>
            </a:r>
          </a:p>
        </p:txBody>
      </p:sp>
      <p:sp>
        <p:nvSpPr>
          <p:cNvPr id="3" name="Rectangle 18">
            <a:extLst>
              <a:ext uri="{FF2B5EF4-FFF2-40B4-BE49-F238E27FC236}">
                <a16:creationId xmlns:a16="http://schemas.microsoft.com/office/drawing/2014/main" id="{F5C2D9F5-D290-DD43-B0BA-73C8183550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1540" y="1262380"/>
            <a:ext cx="7360920" cy="99147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/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Doesn’t compile </a:t>
            </a:r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 </a:t>
            </a:r>
            <a:endParaRPr lang="en-US" sz="18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&lt;int&gt; list = </a:t>
            </a:r>
            <a:r>
              <a:rPr lang="en-US" sz="1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&lt;int&gt;();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C7E6D8-7E4C-4540-A337-1BE204DDF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41849"/>
            <a:ext cx="302469" cy="349003"/>
          </a:xfrm>
          <a:prstGeom prst="rect">
            <a:avLst/>
          </a:prstGeom>
        </p:spPr>
      </p:pic>
      <p:sp>
        <p:nvSpPr>
          <p:cNvPr id="8" name="Rectangle 18">
            <a:extLst>
              <a:ext uri="{FF2B5EF4-FFF2-40B4-BE49-F238E27FC236}">
                <a16:creationId xmlns:a16="http://schemas.microsoft.com/office/drawing/2014/main" id="{EF6ECF1E-F778-E64E-8001-A6140ECC8B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1540" y="3272811"/>
            <a:ext cx="7360920" cy="232280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/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Use wrapper classes when making an </a:t>
            </a:r>
            <a:r>
              <a:rPr lang="en-US" sz="18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endParaRPr lang="en-US" sz="18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&lt;Integer&gt; list = </a:t>
            </a:r>
            <a:r>
              <a:rPr lang="en-US" sz="1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&lt;Integer&gt;();</a:t>
            </a:r>
          </a:p>
          <a:p>
            <a:pPr marL="342900" indent="-342900"/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/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Java converts Integer &lt;-&gt; int automatically!</a:t>
            </a:r>
          </a:p>
          <a:p>
            <a:pPr marL="342900" indent="-342900"/>
            <a:r>
              <a:rPr lang="en-US" sz="1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num = 123;</a:t>
            </a:r>
          </a:p>
          <a:p>
            <a:pPr marL="342900" indent="-342900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list.add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(num);</a:t>
            </a:r>
          </a:p>
          <a:p>
            <a:pPr marL="342900" indent="-342900"/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/>
            <a:r>
              <a:rPr lang="en-US" sz="1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first =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list.get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(0); // 123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55D191E6-8988-914E-80BB-E0E56B0441B3}"/>
              </a:ext>
            </a:extLst>
          </p:cNvPr>
          <p:cNvSpPr/>
          <p:nvPr/>
        </p:nvSpPr>
        <p:spPr>
          <a:xfrm>
            <a:off x="4017645" y="2420641"/>
            <a:ext cx="1108710" cy="53721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128285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34" t="62042" r="4917" b="11049"/>
          <a:stretch/>
        </p:blipFill>
        <p:spPr>
          <a:xfrm>
            <a:off x="1030002" y="5111995"/>
            <a:ext cx="7292340" cy="1497331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7DD0A37C-5997-3C4D-9657-4DD919A63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410" y="1058983"/>
            <a:ext cx="7477760" cy="1495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lnSpc>
                <a:spcPct val="85000"/>
              </a:lnSpc>
              <a:spcAft>
                <a:spcPct val="50000"/>
              </a:spcAft>
              <a:buSzPct val="100000"/>
              <a:buFontTx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An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array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is a variable type that represents a list of items.</a:t>
            </a: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SzPct val="100000"/>
              <a:buFontTx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/>
              </a:rPr>
              <a:t>You access individual items in an array by 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/>
              </a:rPr>
              <a:t>index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/>
              </a:rPr>
              <a:t>.</a:t>
            </a: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SzPct val="100000"/>
              <a:buFontTx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/>
              </a:rPr>
              <a:t>Stores a single type of item (</a:t>
            </a:r>
            <a:r>
              <a:rPr lang="en-US" sz="1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/>
              </a:rPr>
              <a:t>, </a:t>
            </a:r>
            <a:r>
              <a:rPr lang="en-US" sz="1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/>
              </a:rPr>
              <a:t>, </a:t>
            </a:r>
            <a:r>
              <a:rPr lang="en-US" sz="18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GRect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/>
              </a:rPr>
              <a:t>, etc.)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4E303638-09F0-4E49-ADBF-1DE4A16B2139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9144000" cy="746387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Previously…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6157AA6-2329-B846-BA17-1BC09439C3A1}"/>
              </a:ext>
            </a:extLst>
          </p:cNvPr>
          <p:cNvSpPr/>
          <p:nvPr/>
        </p:nvSpPr>
        <p:spPr>
          <a:xfrm>
            <a:off x="508000" y="3105834"/>
            <a:ext cx="55892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1800" b="1" kern="0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800" kern="0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[] </a:t>
            </a:r>
            <a:r>
              <a:rPr lang="en-US" sz="1800" kern="0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intArray</a:t>
            </a:r>
            <a:r>
              <a:rPr lang="en-US" sz="1800" kern="0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1800" b="1" kern="0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new int</a:t>
            </a:r>
            <a:r>
              <a:rPr lang="en-US" sz="1800" kern="0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[5];</a:t>
            </a:r>
          </a:p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1800" kern="0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intArray</a:t>
            </a:r>
            <a:r>
              <a:rPr lang="en-US" sz="1800" kern="0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[2] = 3;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2F742F-D880-4244-9276-4286A22CA4C8}"/>
              </a:ext>
            </a:extLst>
          </p:cNvPr>
          <p:cNvSpPr/>
          <p:nvPr/>
        </p:nvSpPr>
        <p:spPr>
          <a:xfrm>
            <a:off x="508000" y="4549112"/>
            <a:ext cx="8128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1800" b="1" kern="0" dirty="0">
                <a:solidFill>
                  <a:srgbClr val="7030A0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-US" sz="1800" kern="0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[] </a:t>
            </a:r>
            <a:r>
              <a:rPr lang="en-US" sz="1800" kern="0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belowArray</a:t>
            </a:r>
            <a:r>
              <a:rPr lang="en-US" sz="1800" kern="0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= {12, 49, -2, 26, 5, 17, -6, 84, 72, 3};</a:t>
            </a:r>
          </a:p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lang="en-US" sz="1800" kern="0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BD08ED-97EC-4A4D-84FD-029E3064D0B9}"/>
              </a:ext>
            </a:extLst>
          </p:cNvPr>
          <p:cNvSpPr txBox="1"/>
          <p:nvPr/>
        </p:nvSpPr>
        <p:spPr bwMode="auto">
          <a:xfrm>
            <a:off x="4849792" y="2883128"/>
            <a:ext cx="117211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intArray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9EF863A-518D-8249-BAF8-BE02DEAF9283}"/>
              </a:ext>
            </a:extLst>
          </p:cNvPr>
          <p:cNvCxnSpPr>
            <a:cxnSpLocks/>
            <a:stCxn id="9" idx="2"/>
            <a:endCxn id="11" idx="1"/>
          </p:cNvCxnSpPr>
          <p:nvPr/>
        </p:nvCxnSpPr>
        <p:spPr>
          <a:xfrm>
            <a:off x="5435850" y="3221682"/>
            <a:ext cx="568822" cy="309063"/>
          </a:xfrm>
          <a:prstGeom prst="straightConnector1">
            <a:avLst/>
          </a:prstGeom>
          <a:ln w="2222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D06D438-3CE7-5845-B058-DDF17EF7F89F}"/>
              </a:ext>
            </a:extLst>
          </p:cNvPr>
          <p:cNvSpPr/>
          <p:nvPr/>
        </p:nvSpPr>
        <p:spPr>
          <a:xfrm>
            <a:off x="6004672" y="3302145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9ADD03-195B-3743-B913-3E51FD655D8C}"/>
              </a:ext>
            </a:extLst>
          </p:cNvPr>
          <p:cNvSpPr/>
          <p:nvPr/>
        </p:nvSpPr>
        <p:spPr>
          <a:xfrm>
            <a:off x="6553312" y="3302145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55A31E0-BA43-944C-9591-D11A4D79180E}"/>
              </a:ext>
            </a:extLst>
          </p:cNvPr>
          <p:cNvSpPr/>
          <p:nvPr/>
        </p:nvSpPr>
        <p:spPr>
          <a:xfrm>
            <a:off x="7101952" y="3302145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0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9ADEF03-5701-7548-9700-5F16C6E20F28}"/>
              </a:ext>
            </a:extLst>
          </p:cNvPr>
          <p:cNvSpPr/>
          <p:nvPr/>
        </p:nvSpPr>
        <p:spPr>
          <a:xfrm>
            <a:off x="7650592" y="3302145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B0427E-61E4-2E43-B161-C690A855EEC7}"/>
              </a:ext>
            </a:extLst>
          </p:cNvPr>
          <p:cNvSpPr txBox="1"/>
          <p:nvPr/>
        </p:nvSpPr>
        <p:spPr bwMode="auto">
          <a:xfrm>
            <a:off x="154352" y="5460302"/>
            <a:ext cx="141897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belowArray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16BE44E-C33A-8948-B0BC-7375E511EAA7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1573330" y="5629579"/>
            <a:ext cx="371217" cy="270858"/>
          </a:xfrm>
          <a:prstGeom prst="straightConnector1">
            <a:avLst/>
          </a:prstGeom>
          <a:ln w="2222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7A8C6A35-B13F-3F48-BFDC-A31430EB4D73}"/>
              </a:ext>
            </a:extLst>
          </p:cNvPr>
          <p:cNvSpPr/>
          <p:nvPr/>
        </p:nvSpPr>
        <p:spPr>
          <a:xfrm>
            <a:off x="7089715" y="3302145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"/>
                <a:cs typeface=""/>
              </a:rPr>
              <a:t>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9049468-990F-C04B-83A7-89DBAF1969FA}"/>
              </a:ext>
            </a:extLst>
          </p:cNvPr>
          <p:cNvSpPr/>
          <p:nvPr/>
        </p:nvSpPr>
        <p:spPr>
          <a:xfrm>
            <a:off x="8174758" y="3302145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891508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9" grpId="0"/>
      <p:bldP spid="11" grpId="0" animBg="1"/>
      <p:bldP spid="12" grpId="0" animBg="1"/>
      <p:bldP spid="13" grpId="0" animBg="1"/>
      <p:bldP spid="14" grpId="0" animBg="1"/>
      <p:bldP spid="19" grpId="0"/>
      <p:bldP spid="22" grpId="0" animBg="1"/>
      <p:bldP spid="2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ArrayLists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vs. Arrays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E2EDCB-7C64-AE4C-B29C-4D583700CFB8}"/>
              </a:ext>
            </a:extLst>
          </p:cNvPr>
          <p:cNvSpPr txBox="1"/>
          <p:nvPr/>
        </p:nvSpPr>
        <p:spPr bwMode="auto">
          <a:xfrm>
            <a:off x="1653649" y="1112250"/>
            <a:ext cx="17666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ctr"/>
            <a:r>
              <a:rPr 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ArrayLists</a:t>
            </a: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Calibri" panose="020F05020202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8969B7-F277-2F49-ADD4-74F66C1DD34A}"/>
              </a:ext>
            </a:extLst>
          </p:cNvPr>
          <p:cNvSpPr txBox="1"/>
          <p:nvPr/>
        </p:nvSpPr>
        <p:spPr bwMode="auto">
          <a:xfrm>
            <a:off x="5964123" y="1141946"/>
            <a:ext cx="121039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Arrays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5F7580-158C-7440-834C-293CED1E5C9C}"/>
              </a:ext>
            </a:extLst>
          </p:cNvPr>
          <p:cNvSpPr txBox="1"/>
          <p:nvPr/>
        </p:nvSpPr>
        <p:spPr bwMode="auto">
          <a:xfrm>
            <a:off x="355922" y="2146432"/>
            <a:ext cx="405816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(+) Can add/remove elements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(–) Needs wrapper class for primitives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1B885D-24F9-2243-8C54-F51C91155DA6}"/>
              </a:ext>
            </a:extLst>
          </p:cNvPr>
          <p:cNvSpPr txBox="1"/>
          <p:nvPr/>
        </p:nvSpPr>
        <p:spPr bwMode="auto">
          <a:xfrm>
            <a:off x="4651037" y="2146432"/>
            <a:ext cx="4093813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(+/–) Fixed size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(+) Simpler syntax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(+) Multi-dimensional arrays! (images)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112E7F-E70E-6E48-99DD-F60AEDF38307}"/>
              </a:ext>
            </a:extLst>
          </p:cNvPr>
          <p:cNvSpPr txBox="1"/>
          <p:nvPr/>
        </p:nvSpPr>
        <p:spPr bwMode="auto">
          <a:xfrm>
            <a:off x="1811565" y="5388141"/>
            <a:ext cx="552087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Why do both of these exist in the Java language?</a:t>
            </a:r>
          </a:p>
          <a:p>
            <a:pPr marL="342900" indent="-34290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Arrays are Java’s fundamental data storage</a:t>
            </a:r>
          </a:p>
          <a:p>
            <a:pPr marL="342900" indent="-34290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is a library built on top of an array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665CF7-F34E-1B40-973C-C8AEFEFE146C}"/>
              </a:ext>
            </a:extLst>
          </p:cNvPr>
          <p:cNvSpPr txBox="1"/>
          <p:nvPr/>
        </p:nvSpPr>
        <p:spPr bwMode="auto">
          <a:xfrm>
            <a:off x="355922" y="3546281"/>
            <a:ext cx="116102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Good for: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DB9F39-19CC-1448-A159-02437416F456}"/>
              </a:ext>
            </a:extLst>
          </p:cNvPr>
          <p:cNvSpPr txBox="1"/>
          <p:nvPr/>
        </p:nvSpPr>
        <p:spPr bwMode="auto">
          <a:xfrm>
            <a:off x="4572000" y="3546281"/>
            <a:ext cx="116102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Good for: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933312-4BE2-8C4B-9EF7-7E8672622B6B}"/>
              </a:ext>
            </a:extLst>
          </p:cNvPr>
          <p:cNvSpPr txBox="1"/>
          <p:nvPr/>
        </p:nvSpPr>
        <p:spPr bwMode="auto">
          <a:xfrm>
            <a:off x="599695" y="4175091"/>
            <a:ext cx="242374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Lists updated through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user interaction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83B64F-8311-BA41-AA10-0D07E3839CC5}"/>
              </a:ext>
            </a:extLst>
          </p:cNvPr>
          <p:cNvSpPr txBox="1"/>
          <p:nvPr/>
        </p:nvSpPr>
        <p:spPr bwMode="auto">
          <a:xfrm>
            <a:off x="4822572" y="4175091"/>
            <a:ext cx="255916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Constant list for lookup</a:t>
            </a:r>
          </a:p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Updating a grid</a:t>
            </a:r>
          </a:p>
        </p:txBody>
      </p:sp>
    </p:spTree>
    <p:extLst>
      <p:ext uri="{BB962C8B-B14F-4D97-AF65-F5344CB8AC3E}">
        <p14:creationId xmlns:p14="http://schemas.microsoft.com/office/powerpoint/2010/main" val="201293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10" grpId="0"/>
      <p:bldP spid="9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0" y="2733675"/>
            <a:ext cx="91440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+mj-lt"/>
                <a:cs typeface="Courier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204307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A7E1DE47-A554-B846-B94E-B768009A5A33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Bouncing Balls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9681FB-F3A7-454E-AF68-E3E28DC84843}"/>
              </a:ext>
            </a:extLst>
          </p:cNvPr>
          <p:cNvSpPr txBox="1"/>
          <p:nvPr/>
        </p:nvSpPr>
        <p:spPr bwMode="auto">
          <a:xfrm>
            <a:off x="2080677" y="5773629"/>
            <a:ext cx="498264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Implementation ideas for Final Project!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3B9122-4ED7-CB49-8894-B5FED8443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582" y="1288462"/>
            <a:ext cx="6560836" cy="428107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87B94F-5C4E-0C46-8FFA-B1603325E600}"/>
              </a:ext>
            </a:extLst>
          </p:cNvPr>
          <p:cNvSpPr txBox="1"/>
          <p:nvPr/>
        </p:nvSpPr>
        <p:spPr>
          <a:xfrm>
            <a:off x="8086678" y="5598532"/>
            <a:ext cx="878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4EA203-6194-0540-886A-65D6210D4F1E}"/>
              </a:ext>
            </a:extLst>
          </p:cNvPr>
          <p:cNvSpPr txBox="1"/>
          <p:nvPr/>
        </p:nvSpPr>
        <p:spPr bwMode="auto">
          <a:xfrm>
            <a:off x="4471445" y="6439385"/>
            <a:ext cx="449353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(example)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BouncingBalls.java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136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C24F0CD-ECE6-6D4D-AE0C-42467064184E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Bouncing Balls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590CBE-A7A0-8F44-9661-53FA59F02F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30" y="1002858"/>
            <a:ext cx="3642752" cy="24847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752A36-F739-AE4E-9876-6A3E4B09EB30}"/>
              </a:ext>
            </a:extLst>
          </p:cNvPr>
          <p:cNvSpPr txBox="1"/>
          <p:nvPr/>
        </p:nvSpPr>
        <p:spPr bwMode="auto">
          <a:xfrm>
            <a:off x="5725886" y="1609479"/>
            <a:ext cx="145424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Each Ball:</a:t>
            </a:r>
          </a:p>
          <a:p>
            <a:pPr marL="342900" indent="-34290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ballVx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ballVy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8EFF81-28FA-6A43-A8C3-BF68AEAB9CBA}"/>
              </a:ext>
            </a:extLst>
          </p:cNvPr>
          <p:cNvSpPr txBox="1"/>
          <p:nvPr/>
        </p:nvSpPr>
        <p:spPr bwMode="auto">
          <a:xfrm>
            <a:off x="312452" y="3768273"/>
            <a:ext cx="111793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(1) Setup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F7B8B6-5144-C046-876C-84DF1EA1B0E5}"/>
              </a:ext>
            </a:extLst>
          </p:cNvPr>
          <p:cNvSpPr txBox="1"/>
          <p:nvPr/>
        </p:nvSpPr>
        <p:spPr bwMode="auto">
          <a:xfrm>
            <a:off x="5030920" y="3769728"/>
            <a:ext cx="138993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(2) Animate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71A9F1-1BED-2A48-A9AF-54606091C0BA}"/>
              </a:ext>
            </a:extLst>
          </p:cNvPr>
          <p:cNvSpPr txBox="1"/>
          <p:nvPr/>
        </p:nvSpPr>
        <p:spPr bwMode="auto">
          <a:xfrm>
            <a:off x="1353685" y="6105698"/>
            <a:ext cx="7439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index: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4C8128-A3F0-0A4E-A9AF-614F4C277884}"/>
              </a:ext>
            </a:extLst>
          </p:cNvPr>
          <p:cNvSpPr txBox="1"/>
          <p:nvPr/>
        </p:nvSpPr>
        <p:spPr bwMode="auto">
          <a:xfrm>
            <a:off x="2312231" y="6105698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5E6DDA-06E1-D344-995E-2F21265A295E}"/>
              </a:ext>
            </a:extLst>
          </p:cNvPr>
          <p:cNvSpPr txBox="1"/>
          <p:nvPr/>
        </p:nvSpPr>
        <p:spPr bwMode="auto">
          <a:xfrm>
            <a:off x="2871289" y="6100542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5D5AEA-2BD3-FF4E-A3A3-7F22171D961E}"/>
              </a:ext>
            </a:extLst>
          </p:cNvPr>
          <p:cNvSpPr txBox="1"/>
          <p:nvPr/>
        </p:nvSpPr>
        <p:spPr bwMode="auto">
          <a:xfrm>
            <a:off x="628564" y="4517512"/>
            <a:ext cx="8018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E38F078-45D6-7A4B-917D-6AF485024A1B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1430387" y="4686789"/>
            <a:ext cx="745451" cy="3895"/>
          </a:xfrm>
          <a:prstGeom prst="straightConnector1">
            <a:avLst/>
          </a:prstGeom>
          <a:ln w="2222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6C63846-AA8F-4A43-A5BD-F06002A442FA}"/>
              </a:ext>
            </a:extLst>
          </p:cNvPr>
          <p:cNvSpPr/>
          <p:nvPr/>
        </p:nvSpPr>
        <p:spPr>
          <a:xfrm>
            <a:off x="2175838" y="4462084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1F9F75-0E0C-E041-AA2F-5A724210D8FF}"/>
              </a:ext>
            </a:extLst>
          </p:cNvPr>
          <p:cNvSpPr/>
          <p:nvPr/>
        </p:nvSpPr>
        <p:spPr>
          <a:xfrm>
            <a:off x="2724478" y="4462084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20D12B-77C9-A244-9285-5C116FFC86BB}"/>
              </a:ext>
            </a:extLst>
          </p:cNvPr>
          <p:cNvSpPr txBox="1"/>
          <p:nvPr/>
        </p:nvSpPr>
        <p:spPr bwMode="auto">
          <a:xfrm>
            <a:off x="3430344" y="6091158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A858FE-2566-B14B-84CA-2BDEC10CE16D}"/>
              </a:ext>
            </a:extLst>
          </p:cNvPr>
          <p:cNvSpPr/>
          <p:nvPr/>
        </p:nvSpPr>
        <p:spPr>
          <a:xfrm>
            <a:off x="3273118" y="4462084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37EAC8E-C989-C145-B35E-723E1F4D46C6}"/>
              </a:ext>
            </a:extLst>
          </p:cNvPr>
          <p:cNvSpPr txBox="1"/>
          <p:nvPr/>
        </p:nvSpPr>
        <p:spPr bwMode="auto">
          <a:xfrm>
            <a:off x="3956773" y="6089709"/>
            <a:ext cx="3016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42C7FA-4181-894A-A01D-106C8A1F61CA}"/>
              </a:ext>
            </a:extLst>
          </p:cNvPr>
          <p:cNvSpPr/>
          <p:nvPr/>
        </p:nvSpPr>
        <p:spPr>
          <a:xfrm>
            <a:off x="3821758" y="4462084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26849C-50FB-9741-9447-5749B600F26B}"/>
              </a:ext>
            </a:extLst>
          </p:cNvPr>
          <p:cNvSpPr txBox="1"/>
          <p:nvPr/>
        </p:nvSpPr>
        <p:spPr bwMode="auto">
          <a:xfrm>
            <a:off x="628564" y="5138208"/>
            <a:ext cx="104868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ballsVx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FCA2A2F-81D0-D34A-9622-27EF0D2EBEAC}"/>
              </a:ext>
            </a:extLst>
          </p:cNvPr>
          <p:cNvCxnSpPr>
            <a:cxnSpLocks/>
            <a:stCxn id="20" idx="3"/>
            <a:endCxn id="22" idx="1"/>
          </p:cNvCxnSpPr>
          <p:nvPr/>
        </p:nvCxnSpPr>
        <p:spPr>
          <a:xfrm>
            <a:off x="1677249" y="5307485"/>
            <a:ext cx="498589" cy="3895"/>
          </a:xfrm>
          <a:prstGeom prst="straightConnector1">
            <a:avLst/>
          </a:prstGeom>
          <a:ln w="2222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CF659D54-D600-6842-8BFF-BC738B2ED8B6}"/>
              </a:ext>
            </a:extLst>
          </p:cNvPr>
          <p:cNvSpPr/>
          <p:nvPr/>
        </p:nvSpPr>
        <p:spPr>
          <a:xfrm>
            <a:off x="2175838" y="5082780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kern="0" dirty="0">
                <a:latin typeface="+mj-lt"/>
                <a:ea typeface=""/>
                <a:cs typeface=""/>
              </a:rPr>
              <a:t>1.7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45C9808-7C75-1A4D-8A31-940DDFECDAB5}"/>
              </a:ext>
            </a:extLst>
          </p:cNvPr>
          <p:cNvSpPr/>
          <p:nvPr/>
        </p:nvSpPr>
        <p:spPr>
          <a:xfrm>
            <a:off x="2724478" y="5082780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-4.1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BC89B89-FF4B-5942-A386-80F9DA0FA18C}"/>
              </a:ext>
            </a:extLst>
          </p:cNvPr>
          <p:cNvSpPr/>
          <p:nvPr/>
        </p:nvSpPr>
        <p:spPr>
          <a:xfrm>
            <a:off x="3273118" y="5082780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-5.0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E173124-8162-E84A-A222-F81DBDF36DF1}"/>
              </a:ext>
            </a:extLst>
          </p:cNvPr>
          <p:cNvSpPr/>
          <p:nvPr/>
        </p:nvSpPr>
        <p:spPr>
          <a:xfrm>
            <a:off x="3821758" y="5082780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kern="0" dirty="0">
                <a:latin typeface="+mj-lt"/>
                <a:ea typeface=""/>
                <a:cs typeface=""/>
              </a:rPr>
              <a:t>6.5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913E47-8C73-C144-8DD0-28C818D0112A}"/>
              </a:ext>
            </a:extLst>
          </p:cNvPr>
          <p:cNvSpPr txBox="1"/>
          <p:nvPr/>
        </p:nvSpPr>
        <p:spPr bwMode="auto">
          <a:xfrm>
            <a:off x="626048" y="5742916"/>
            <a:ext cx="104868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ballsVy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158F539-27B6-EC44-B9FA-E783C593492B}"/>
              </a:ext>
            </a:extLst>
          </p:cNvPr>
          <p:cNvCxnSpPr>
            <a:cxnSpLocks/>
            <a:stCxn id="26" idx="3"/>
            <a:endCxn id="28" idx="1"/>
          </p:cNvCxnSpPr>
          <p:nvPr/>
        </p:nvCxnSpPr>
        <p:spPr>
          <a:xfrm>
            <a:off x="1674733" y="5912193"/>
            <a:ext cx="498589" cy="3895"/>
          </a:xfrm>
          <a:prstGeom prst="straightConnector1">
            <a:avLst/>
          </a:prstGeom>
          <a:ln w="2222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DA56AD2A-6773-564D-801F-286091756ED6}"/>
              </a:ext>
            </a:extLst>
          </p:cNvPr>
          <p:cNvSpPr/>
          <p:nvPr/>
        </p:nvSpPr>
        <p:spPr>
          <a:xfrm>
            <a:off x="2173322" y="5687488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-3.2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0BB82F9-4BD4-2B4B-8300-BAE7EA0915AD}"/>
              </a:ext>
            </a:extLst>
          </p:cNvPr>
          <p:cNvSpPr/>
          <p:nvPr/>
        </p:nvSpPr>
        <p:spPr>
          <a:xfrm>
            <a:off x="2721962" y="5687488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2.1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B7EC602-7D8E-F24D-861C-62EDD64E7BEE}"/>
              </a:ext>
            </a:extLst>
          </p:cNvPr>
          <p:cNvSpPr/>
          <p:nvPr/>
        </p:nvSpPr>
        <p:spPr>
          <a:xfrm>
            <a:off x="3270602" y="5687488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4.5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03CF8AC-6ABC-2E48-81F4-17D8A71C33B2}"/>
              </a:ext>
            </a:extLst>
          </p:cNvPr>
          <p:cNvSpPr/>
          <p:nvPr/>
        </p:nvSpPr>
        <p:spPr>
          <a:xfrm>
            <a:off x="3819242" y="5687488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-6.9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0487F92-93F0-F043-9176-3F23130C6721}"/>
              </a:ext>
            </a:extLst>
          </p:cNvPr>
          <p:cNvSpPr>
            <a:spLocks/>
          </p:cNvSpPr>
          <p:nvPr/>
        </p:nvSpPr>
        <p:spPr>
          <a:xfrm>
            <a:off x="2267278" y="4502420"/>
            <a:ext cx="365760" cy="36576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BBC1A0D-DAB8-D042-8196-3C0C50B69872}"/>
              </a:ext>
            </a:extLst>
          </p:cNvPr>
          <p:cNvSpPr>
            <a:spLocks/>
          </p:cNvSpPr>
          <p:nvPr/>
        </p:nvSpPr>
        <p:spPr>
          <a:xfrm>
            <a:off x="2813402" y="4502420"/>
            <a:ext cx="365760" cy="36576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F8749F6-88E2-6C4B-B0F9-750E8E2E1155}"/>
              </a:ext>
            </a:extLst>
          </p:cNvPr>
          <p:cNvSpPr>
            <a:spLocks/>
          </p:cNvSpPr>
          <p:nvPr/>
        </p:nvSpPr>
        <p:spPr>
          <a:xfrm>
            <a:off x="3362042" y="4504084"/>
            <a:ext cx="365760" cy="365760"/>
          </a:xfrm>
          <a:prstGeom prst="ellipse">
            <a:avLst/>
          </a:prstGeom>
          <a:solidFill>
            <a:schemeClr val="bg2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2D609BD-5FCC-4545-B0F9-6CF99C90874C}"/>
              </a:ext>
            </a:extLst>
          </p:cNvPr>
          <p:cNvSpPr>
            <a:spLocks/>
          </p:cNvSpPr>
          <p:nvPr/>
        </p:nvSpPr>
        <p:spPr>
          <a:xfrm>
            <a:off x="3910682" y="4502420"/>
            <a:ext cx="365760" cy="365760"/>
          </a:xfrm>
          <a:prstGeom prst="ellipse">
            <a:avLst/>
          </a:prstGeom>
          <a:solidFill>
            <a:srgbClr val="E094F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CEE30F3-80DE-CF47-A8F4-5285858C8E51}"/>
              </a:ext>
            </a:extLst>
          </p:cNvPr>
          <p:cNvSpPr txBox="1"/>
          <p:nvPr/>
        </p:nvSpPr>
        <p:spPr bwMode="auto">
          <a:xfrm>
            <a:off x="5322244" y="4168383"/>
            <a:ext cx="3640740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for the </a:t>
            </a:r>
            <a:r>
              <a:rPr 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i-th</a:t>
            </a:r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ball</a:t>
            </a:r>
          </a:p>
          <a:p>
            <a:pPr algn="l"/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ball =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balls.get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algn="l"/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update </a:t>
            </a:r>
            <a:r>
              <a:rPr 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i-th</a:t>
            </a:r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vx</a:t>
            </a:r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vy</a:t>
            </a:r>
            <a:endParaRPr lang="en-US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(perform wall bounce)</a:t>
            </a:r>
          </a:p>
          <a:p>
            <a:pPr algn="l"/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move ball</a:t>
            </a:r>
          </a:p>
          <a:p>
            <a:pPr algn="l"/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ball.move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ballsVx.get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b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ballsVx.get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204205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3" grpId="0" animBg="1"/>
      <p:bldP spid="14" grpId="0" animBg="1"/>
      <p:bldP spid="15" grpId="0"/>
      <p:bldP spid="16" grpId="0" animBg="1"/>
      <p:bldP spid="17" grpId="0"/>
      <p:bldP spid="18" grpId="0" animBg="1"/>
      <p:bldP spid="20" grpId="0"/>
      <p:bldP spid="22" grpId="0" animBg="1"/>
      <p:bldP spid="23" grpId="0" animBg="1"/>
      <p:bldP spid="24" grpId="0" animBg="1"/>
      <p:bldP spid="25" grpId="0" animBg="1"/>
      <p:bldP spid="26" grpId="0"/>
      <p:bldP spid="28" grpId="0" animBg="1"/>
      <p:bldP spid="29" grpId="0" animBg="1"/>
      <p:bldP spid="30" grpId="0" animBg="1"/>
      <p:bldP spid="31" grpId="0" animBg="1"/>
      <p:bldP spid="3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87535070-F879-9F40-AB1C-A2AFC27FCF97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Your Final Project is like </a:t>
            </a:r>
            <a:r>
              <a:rPr lang="en-US" sz="4000" b="1" dirty="0">
                <a:solidFill>
                  <a:schemeClr val="tx1"/>
                </a:solidFill>
                <a:latin typeface="Century Gothic" panose="020B0502020202020204" pitchFamily="34" charset="0"/>
              </a:rPr>
              <a:t>İ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skender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4622582-40F8-1A43-9560-F1901FA0A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589" y="783356"/>
            <a:ext cx="4010822" cy="259423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48004BA-0732-5C4A-9C9F-9CD981333CD9}"/>
              </a:ext>
            </a:extLst>
          </p:cNvPr>
          <p:cNvSpPr txBox="1"/>
          <p:nvPr/>
        </p:nvSpPr>
        <p:spPr bwMode="auto">
          <a:xfrm>
            <a:off x="382486" y="3558200"/>
            <a:ext cx="304679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Excellent, existing ideas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2D8DE2-359B-9747-847F-1F64F67A22E4}"/>
              </a:ext>
            </a:extLst>
          </p:cNvPr>
          <p:cNvSpPr txBox="1"/>
          <p:nvPr/>
        </p:nvSpPr>
        <p:spPr bwMode="auto">
          <a:xfrm>
            <a:off x="3739262" y="3582337"/>
            <a:ext cx="24189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Some basics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5FDFF1-F97C-1B46-A263-334AFE9C696C}"/>
              </a:ext>
            </a:extLst>
          </p:cNvPr>
          <p:cNvSpPr txBox="1"/>
          <p:nvPr/>
        </p:nvSpPr>
        <p:spPr bwMode="auto">
          <a:xfrm>
            <a:off x="5802913" y="3582337"/>
            <a:ext cx="334108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Think outside the box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1F470D2-B01F-9242-A04B-171A09C8A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485" y="4391327"/>
            <a:ext cx="1320684" cy="198898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E082752-2C85-154E-9FD2-F16D81166D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82" t="9947" r="37825" b="7088"/>
          <a:stretch/>
        </p:blipFill>
        <p:spPr>
          <a:xfrm>
            <a:off x="1988594" y="4783523"/>
            <a:ext cx="1320684" cy="132227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0CF1907-940B-E04B-8ABB-DB467FFFCCA8}"/>
              </a:ext>
            </a:extLst>
          </p:cNvPr>
          <p:cNvSpPr txBox="1"/>
          <p:nvPr/>
        </p:nvSpPr>
        <p:spPr bwMode="auto">
          <a:xfrm>
            <a:off x="302167" y="6380309"/>
            <a:ext cx="343241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Your projects, worked examples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A091EAE-B16E-0442-B5E2-0E33E1B84C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7232" y="4391328"/>
            <a:ext cx="1462095" cy="109657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AAA2E77-38C0-BF4E-B7CF-0BA792E8DCA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097718" y="5305412"/>
            <a:ext cx="1924202" cy="110428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100D713-1681-334B-836B-10CAD08307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6992" y="4215578"/>
            <a:ext cx="1462095" cy="109749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4AB7CFC-C2C6-324D-BB4D-36098E6FAE7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78803" y="5083760"/>
            <a:ext cx="1763030" cy="159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150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3AE3645A-1BC6-D34E-A1C7-356A2CF1C43C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Lots of Help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88A57A-C31F-9D4B-AC0B-976D8FD76B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16"/>
          <a:stretch/>
        </p:blipFill>
        <p:spPr>
          <a:xfrm>
            <a:off x="1966497" y="902826"/>
            <a:ext cx="1795275" cy="553848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6F28A4-7878-124D-A198-3D676F886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2893" y="1038162"/>
            <a:ext cx="4455052" cy="9150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ECBC94-CB7C-E449-B538-137952E8CE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361" y="1998861"/>
            <a:ext cx="4134115" cy="339427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73A26CB-5A96-1A40-A365-4FFD162C0A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6562" y="4118979"/>
            <a:ext cx="3335438" cy="22236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5754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801D30DA-B5BD-C24D-8B54-85B06E6D8F4D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Lots of Help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20DE1C-4EB7-2244-9825-0BE27372A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375" y="722235"/>
            <a:ext cx="6457249" cy="601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1786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4530C1AA-7296-E942-AC3C-38E62611B32A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Your goals today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BE7C48-85E8-8A44-B848-5E45B2980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059" y="1558505"/>
            <a:ext cx="2778004" cy="396857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C79C62-342E-EC49-81CB-11366F8480FE}"/>
              </a:ext>
            </a:extLst>
          </p:cNvPr>
          <p:cNvSpPr txBox="1"/>
          <p:nvPr/>
        </p:nvSpPr>
        <p:spPr bwMode="auto">
          <a:xfrm>
            <a:off x="910059" y="5688736"/>
            <a:ext cx="277800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(1) Breakout: Finish it up!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8824AD-9947-A645-97C3-BDB5734749EB}"/>
              </a:ext>
            </a:extLst>
          </p:cNvPr>
          <p:cNvSpPr txBox="1"/>
          <p:nvPr/>
        </p:nvSpPr>
        <p:spPr bwMode="auto">
          <a:xfrm>
            <a:off x="5071850" y="4457630"/>
            <a:ext cx="3528139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Console/Graphics,</a:t>
            </a:r>
          </a:p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Games/Stories,</a:t>
            </a:r>
          </a:p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Puzzles/Adventures,</a:t>
            </a:r>
          </a:p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Math/Medicine/Science,</a:t>
            </a:r>
          </a:p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…The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ArrayList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goes on!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AD9A3E-5D2C-074E-A04B-DD5C302B20A2}"/>
              </a:ext>
            </a:extLst>
          </p:cNvPr>
          <p:cNvSpPr txBox="1"/>
          <p:nvPr/>
        </p:nvSpPr>
        <p:spPr bwMode="auto">
          <a:xfrm>
            <a:off x="4694788" y="1882046"/>
            <a:ext cx="367370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(2) Array exercise: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MinMaxMean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     (+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ArrayList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exercises)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</a:b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     for tomorrow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F766BB-FE2E-7949-AB00-EB6A9FC1CA88}"/>
              </a:ext>
            </a:extLst>
          </p:cNvPr>
          <p:cNvSpPr txBox="1"/>
          <p:nvPr/>
        </p:nvSpPr>
        <p:spPr bwMode="auto">
          <a:xfrm>
            <a:off x="4694788" y="4071329"/>
            <a:ext cx="379649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(3) Get Final Project idea approved</a:t>
            </a:r>
          </a:p>
        </p:txBody>
      </p:sp>
    </p:spTree>
    <p:extLst>
      <p:ext uri="{BB962C8B-B14F-4D97-AF65-F5344CB8AC3E}">
        <p14:creationId xmlns:p14="http://schemas.microsoft.com/office/powerpoint/2010/main" val="3828819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7DD0A37C-5997-3C4D-9657-4DD919A63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410" y="1058983"/>
            <a:ext cx="7477760" cy="1495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5000"/>
              </a:lnSpc>
              <a:spcAft>
                <a:spcPct val="50000"/>
              </a:spcAft>
              <a:buSzPct val="10000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Calibri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4E303638-09F0-4E49-ADBF-1DE4A16B2139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9144000" cy="746387"/>
          </a:xfrm>
          <a:prstGeom prst="rect">
            <a:avLst/>
          </a:prstGeom>
          <a:solidFill>
            <a:schemeClr val="bg2">
              <a:lumMod val="75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A quick warmup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6C5651-29FF-854D-B49E-B8B2A0AD4967}"/>
              </a:ext>
            </a:extLst>
          </p:cNvPr>
          <p:cNvSpPr txBox="1"/>
          <p:nvPr/>
        </p:nvSpPr>
        <p:spPr bwMode="auto">
          <a:xfrm>
            <a:off x="2959908" y="5916818"/>
            <a:ext cx="80182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E853328-4D4A-BA48-B385-4049BFB87CE2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3761731" y="6086095"/>
            <a:ext cx="745451" cy="3895"/>
          </a:xfrm>
          <a:prstGeom prst="straightConnector1">
            <a:avLst/>
          </a:prstGeom>
          <a:ln w="22225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B5FE9CD8-A042-3447-ADD2-6BC509FDE9B6}"/>
              </a:ext>
            </a:extLst>
          </p:cNvPr>
          <p:cNvSpPr/>
          <p:nvPr/>
        </p:nvSpPr>
        <p:spPr>
          <a:xfrm>
            <a:off x="4507182" y="5861390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54C87C-F33E-EC43-B5C8-7C670C022F9B}"/>
              </a:ext>
            </a:extLst>
          </p:cNvPr>
          <p:cNvSpPr/>
          <p:nvPr/>
        </p:nvSpPr>
        <p:spPr>
          <a:xfrm>
            <a:off x="5055822" y="5861390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A48DA8-CF05-F641-9FAD-BC6146A379CC}"/>
              </a:ext>
            </a:extLst>
          </p:cNvPr>
          <p:cNvSpPr/>
          <p:nvPr/>
        </p:nvSpPr>
        <p:spPr>
          <a:xfrm>
            <a:off x="5604462" y="5861390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5D9F89-D2AF-0241-A386-40C47BDA1DC5}"/>
              </a:ext>
            </a:extLst>
          </p:cNvPr>
          <p:cNvSpPr/>
          <p:nvPr/>
        </p:nvSpPr>
        <p:spPr>
          <a:xfrm>
            <a:off x="6153102" y="5861390"/>
            <a:ext cx="548640" cy="45720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4A210DF-ACBB-D44B-A717-C2905B57A342}"/>
              </a:ext>
            </a:extLst>
          </p:cNvPr>
          <p:cNvSpPr>
            <a:spLocks/>
          </p:cNvSpPr>
          <p:nvPr/>
        </p:nvSpPr>
        <p:spPr>
          <a:xfrm>
            <a:off x="4598622" y="5901726"/>
            <a:ext cx="365760" cy="36576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B3F5EEF-B7BF-3641-86E8-F76EB61E230E}"/>
              </a:ext>
            </a:extLst>
          </p:cNvPr>
          <p:cNvSpPr>
            <a:spLocks/>
          </p:cNvSpPr>
          <p:nvPr/>
        </p:nvSpPr>
        <p:spPr>
          <a:xfrm>
            <a:off x="5144746" y="5901726"/>
            <a:ext cx="365760" cy="36576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74F36B9-76EA-8A4E-9DFB-644D3A0A6BEE}"/>
              </a:ext>
            </a:extLst>
          </p:cNvPr>
          <p:cNvSpPr>
            <a:spLocks/>
          </p:cNvSpPr>
          <p:nvPr/>
        </p:nvSpPr>
        <p:spPr>
          <a:xfrm>
            <a:off x="5693386" y="5903390"/>
            <a:ext cx="365760" cy="365760"/>
          </a:xfrm>
          <a:prstGeom prst="ellipse">
            <a:avLst/>
          </a:prstGeom>
          <a:solidFill>
            <a:schemeClr val="bg2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C1E2CD4-183E-5D40-A0F5-35D0C3F22185}"/>
              </a:ext>
            </a:extLst>
          </p:cNvPr>
          <p:cNvSpPr>
            <a:spLocks/>
          </p:cNvSpPr>
          <p:nvPr/>
        </p:nvSpPr>
        <p:spPr>
          <a:xfrm>
            <a:off x="6242026" y="5901726"/>
            <a:ext cx="365760" cy="365760"/>
          </a:xfrm>
          <a:prstGeom prst="ellipse">
            <a:avLst/>
          </a:prstGeom>
          <a:solidFill>
            <a:srgbClr val="E094F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C7E820-F252-BA4A-A4E5-D35D3176F2C5}"/>
              </a:ext>
            </a:extLst>
          </p:cNvPr>
          <p:cNvSpPr txBox="1"/>
          <p:nvPr/>
        </p:nvSpPr>
        <p:spPr bwMode="auto">
          <a:xfrm>
            <a:off x="566837" y="1663996"/>
            <a:ext cx="3738011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How do we program the following: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4-element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GOval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(50x50) array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Random colors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Put in random place on canvas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33EEAE8-3DD5-0F4C-A6C3-3C2FCB36E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379" y="996610"/>
            <a:ext cx="3132941" cy="28634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3A789F9-EE6B-F943-9F76-5D50F185DCC2}"/>
              </a:ext>
            </a:extLst>
          </p:cNvPr>
          <p:cNvSpPr txBox="1"/>
          <p:nvPr/>
        </p:nvSpPr>
        <p:spPr>
          <a:xfrm>
            <a:off x="8086678" y="5735985"/>
            <a:ext cx="878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EEF670-39BB-304C-A3E3-9C2C631D545A}"/>
              </a:ext>
            </a:extLst>
          </p:cNvPr>
          <p:cNvSpPr txBox="1"/>
          <p:nvPr/>
        </p:nvSpPr>
        <p:spPr bwMode="auto">
          <a:xfrm>
            <a:off x="6701742" y="7106856"/>
            <a:ext cx="8351838" cy="7417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r>
              <a:rPr lang="en-US" dirty="0"/>
              <a:t>private static final double BALL_SIZE = 20;</a:t>
            </a:r>
          </a:p>
          <a:p>
            <a:r>
              <a:rPr lang="en-US" dirty="0"/>
              <a:t>private static final int N_BALLS = 4;</a:t>
            </a:r>
          </a:p>
          <a:p>
            <a:r>
              <a:rPr lang="en-US" dirty="0"/>
              <a:t>private </a:t>
            </a:r>
            <a:r>
              <a:rPr lang="en-US" dirty="0" err="1"/>
              <a:t>RandomGenerator</a:t>
            </a:r>
            <a:r>
              <a:rPr lang="en-US" dirty="0"/>
              <a:t> </a:t>
            </a:r>
            <a:r>
              <a:rPr lang="en-US" dirty="0" err="1"/>
              <a:t>rgen</a:t>
            </a:r>
            <a:r>
              <a:rPr lang="en-US" dirty="0"/>
              <a:t> = </a:t>
            </a:r>
            <a:r>
              <a:rPr lang="en-US" dirty="0" err="1"/>
              <a:t>RandomGenerator.getInstance</a:t>
            </a:r>
            <a:r>
              <a:rPr lang="en-US" dirty="0"/>
              <a:t>();</a:t>
            </a:r>
          </a:p>
          <a:p>
            <a:r>
              <a:rPr lang="en-US" dirty="0"/>
              <a:t>public void run() {</a:t>
            </a:r>
          </a:p>
          <a:p>
            <a:r>
              <a:rPr lang="en-US" dirty="0" err="1"/>
              <a:t>GOval</a:t>
            </a:r>
            <a:r>
              <a:rPr lang="en-US" dirty="0"/>
              <a:t>[] balls = new </a:t>
            </a:r>
            <a:r>
              <a:rPr lang="en-US" dirty="0" err="1"/>
              <a:t>GOval</a:t>
            </a:r>
            <a:r>
              <a:rPr lang="en-US" dirty="0"/>
              <a:t>[N_BALLS];</a:t>
            </a:r>
          </a:p>
          <a:p>
            <a:r>
              <a:rPr lang="en-US" dirty="0"/>
              <a:t>for(int 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 err="1"/>
              <a:t>balls.length</a:t>
            </a:r>
            <a:r>
              <a:rPr lang="en-US" dirty="0"/>
              <a:t>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/>
              <a:t>balls[</a:t>
            </a:r>
            <a:r>
              <a:rPr lang="en-US" dirty="0" err="1"/>
              <a:t>i</a:t>
            </a:r>
            <a:r>
              <a:rPr lang="en-US" dirty="0"/>
              <a:t>] = new </a:t>
            </a:r>
            <a:r>
              <a:rPr lang="en-US" dirty="0" err="1"/>
              <a:t>GOval</a:t>
            </a:r>
            <a:r>
              <a:rPr lang="en-US" dirty="0"/>
              <a:t>(BALL_SIZE, BALL_SIZE);</a:t>
            </a:r>
          </a:p>
          <a:p>
            <a:r>
              <a:rPr lang="en-US" dirty="0"/>
              <a:t>balls[</a:t>
            </a:r>
            <a:r>
              <a:rPr lang="en-US" dirty="0" err="1"/>
              <a:t>i</a:t>
            </a:r>
            <a:r>
              <a:rPr lang="en-US" dirty="0"/>
              <a:t>].</a:t>
            </a:r>
            <a:r>
              <a:rPr lang="en-US" dirty="0" err="1"/>
              <a:t>setFilled</a:t>
            </a:r>
            <a:r>
              <a:rPr lang="en-US" dirty="0"/>
              <a:t>(true);</a:t>
            </a:r>
          </a:p>
          <a:p>
            <a:r>
              <a:rPr lang="en-US" dirty="0"/>
              <a:t>balls[</a:t>
            </a:r>
            <a:r>
              <a:rPr lang="en-US" dirty="0" err="1"/>
              <a:t>i</a:t>
            </a:r>
            <a:r>
              <a:rPr lang="en-US" dirty="0"/>
              <a:t>].</a:t>
            </a:r>
            <a:r>
              <a:rPr lang="en-US" dirty="0" err="1"/>
              <a:t>setColor</a:t>
            </a:r>
            <a:r>
              <a:rPr lang="en-US" dirty="0"/>
              <a:t>(</a:t>
            </a:r>
            <a:r>
              <a:rPr lang="en-US" dirty="0" err="1"/>
              <a:t>rgen.nextColor</a:t>
            </a:r>
            <a:r>
              <a:rPr lang="en-US" dirty="0"/>
              <a:t>());</a:t>
            </a:r>
          </a:p>
          <a:p>
            <a:r>
              <a:rPr lang="en-US" dirty="0"/>
              <a:t>add(balls[</a:t>
            </a:r>
            <a:r>
              <a:rPr lang="en-US" dirty="0" err="1"/>
              <a:t>i</a:t>
            </a:r>
            <a:r>
              <a:rPr lang="en-US" dirty="0"/>
              <a:t>],</a:t>
            </a:r>
          </a:p>
          <a:p>
            <a:r>
              <a:rPr lang="en-US" dirty="0" err="1"/>
              <a:t>rgen.nextDouble</a:t>
            </a:r>
            <a:r>
              <a:rPr lang="en-US" dirty="0"/>
              <a:t>(0, </a:t>
            </a:r>
            <a:r>
              <a:rPr lang="en-US" dirty="0" err="1"/>
              <a:t>getWidth</a:t>
            </a:r>
            <a:r>
              <a:rPr lang="en-US" dirty="0"/>
              <a:t>() - BALL_SIZE),</a:t>
            </a:r>
          </a:p>
          <a:p>
            <a:r>
              <a:rPr lang="en-US" dirty="0" err="1"/>
              <a:t>rgen.nextDouble</a:t>
            </a:r>
            <a:r>
              <a:rPr lang="en-US" dirty="0"/>
              <a:t>(0, </a:t>
            </a:r>
            <a:r>
              <a:rPr lang="en-US" dirty="0" err="1"/>
              <a:t>getHeight</a:t>
            </a:r>
            <a:r>
              <a:rPr lang="en-US" dirty="0"/>
              <a:t>() - BALL_SIZE));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int[] </a:t>
            </a:r>
            <a:r>
              <a:rPr lang="en-US" dirty="0" err="1"/>
              <a:t>intArray</a:t>
            </a:r>
            <a:r>
              <a:rPr lang="en-US" dirty="0"/>
              <a:t> = new int[5];</a:t>
            </a:r>
          </a:p>
          <a:p>
            <a:r>
              <a:rPr lang="en-US" dirty="0" err="1"/>
              <a:t>intArray</a:t>
            </a:r>
            <a:r>
              <a:rPr lang="en-US" dirty="0"/>
              <a:t>[2] = 3;</a:t>
            </a:r>
          </a:p>
          <a:p>
            <a:r>
              <a:rPr lang="en-US" dirty="0"/>
              <a:t>for(int 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 err="1"/>
              <a:t>intArray.length</a:t>
            </a:r>
            <a:r>
              <a:rPr lang="en-US" dirty="0"/>
              <a:t>; </a:t>
            </a:r>
            <a:r>
              <a:rPr lang="en-US" dirty="0" err="1"/>
              <a:t>i</a:t>
            </a:r>
            <a:r>
              <a:rPr lang="en-US" dirty="0"/>
              <a:t>++) {</a:t>
            </a:r>
          </a:p>
          <a:p>
            <a:r>
              <a:rPr lang="en-US" dirty="0" err="1"/>
              <a:t>println</a:t>
            </a:r>
            <a:r>
              <a:rPr lang="en-US" dirty="0"/>
              <a:t>(</a:t>
            </a:r>
            <a:r>
              <a:rPr lang="en-US" dirty="0" err="1"/>
              <a:t>intArray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]);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}</a:t>
            </a:r>
          </a:p>
          <a:p>
            <a:pPr algn="l"/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Calibri" panose="020F050202020403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B43CC5-CD17-1441-8535-AC633A68EFE1}"/>
              </a:ext>
            </a:extLst>
          </p:cNvPr>
          <p:cNvSpPr/>
          <p:nvPr/>
        </p:nvSpPr>
        <p:spPr>
          <a:xfrm>
            <a:off x="432680" y="3490693"/>
            <a:ext cx="793591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16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N_BALLS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r>
              <a:rPr lang="en-US" sz="1600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sz="16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sz="16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balls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6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r>
              <a:rPr lang="en-US" sz="16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balls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sz="1600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GOval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BALL_SIZE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BALL_SIZE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balls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].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setFilled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7F005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balls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].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setColor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rgen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.nextColor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add(</a:t>
            </a:r>
            <a:r>
              <a:rPr lang="en-US" sz="1600" dirty="0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rgbClr val="6A3E3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</a:p>
          <a:p>
            <a:r>
              <a:rPr lang="en-US" sz="16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600" dirty="0" err="1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rgen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.nextDouble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(0,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getWidth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- </a:t>
            </a:r>
            <a:r>
              <a:rPr lang="en-US" sz="16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BALL_SIZE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</a:p>
          <a:p>
            <a:r>
              <a:rPr lang="en-US" sz="16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600" dirty="0" err="1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rgen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.nextDouble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(0,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getHeight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- </a:t>
            </a:r>
            <a:r>
              <a:rPr lang="en-US" sz="1600" dirty="0">
                <a:solidFill>
                  <a:srgbClr val="000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BALL_SIZE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ECC44AE-986C-E145-A292-4EC54E3C72C4}"/>
              </a:ext>
            </a:extLst>
          </p:cNvPr>
          <p:cNvSpPr/>
          <p:nvPr/>
        </p:nvSpPr>
        <p:spPr>
          <a:xfrm>
            <a:off x="5604462" y="1193928"/>
            <a:ext cx="2972701" cy="2581823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15C05C6-E063-A445-A7EB-C4DDA335DBC5}"/>
              </a:ext>
            </a:extLst>
          </p:cNvPr>
          <p:cNvSpPr>
            <a:spLocks/>
          </p:cNvSpPr>
          <p:nvPr/>
        </p:nvSpPr>
        <p:spPr>
          <a:xfrm>
            <a:off x="5876266" y="1568588"/>
            <a:ext cx="365760" cy="36576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6FDB01B-1927-4546-9238-DC658680D8A4}"/>
              </a:ext>
            </a:extLst>
          </p:cNvPr>
          <p:cNvSpPr>
            <a:spLocks/>
          </p:cNvSpPr>
          <p:nvPr/>
        </p:nvSpPr>
        <p:spPr>
          <a:xfrm>
            <a:off x="6304530" y="2500903"/>
            <a:ext cx="365760" cy="365760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0C3285C-DAED-884B-A4A3-0075655B6647}"/>
              </a:ext>
            </a:extLst>
          </p:cNvPr>
          <p:cNvSpPr>
            <a:spLocks/>
          </p:cNvSpPr>
          <p:nvPr/>
        </p:nvSpPr>
        <p:spPr>
          <a:xfrm>
            <a:off x="7841733" y="1368846"/>
            <a:ext cx="365760" cy="365760"/>
          </a:xfrm>
          <a:prstGeom prst="ellipse">
            <a:avLst/>
          </a:prstGeom>
          <a:solidFill>
            <a:schemeClr val="bg2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66B1B71-F1FC-684B-BCF2-C2A47FFD8979}"/>
              </a:ext>
            </a:extLst>
          </p:cNvPr>
          <p:cNvSpPr>
            <a:spLocks/>
          </p:cNvSpPr>
          <p:nvPr/>
        </p:nvSpPr>
        <p:spPr>
          <a:xfrm>
            <a:off x="7167392" y="3286012"/>
            <a:ext cx="365760" cy="365760"/>
          </a:xfrm>
          <a:prstGeom prst="ellipse">
            <a:avLst/>
          </a:prstGeom>
          <a:solidFill>
            <a:srgbClr val="E094F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63575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3" grpId="0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D430ED59-1D7F-9A45-93AD-CC00A53C324F}"/>
              </a:ext>
            </a:extLst>
          </p:cNvPr>
          <p:cNvSpPr txBox="1"/>
          <p:nvPr/>
        </p:nvSpPr>
        <p:spPr bwMode="auto">
          <a:xfrm>
            <a:off x="4644911" y="2335639"/>
            <a:ext cx="7439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index: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33DC56-A1BC-B849-8418-0174B3421D05}"/>
              </a:ext>
            </a:extLst>
          </p:cNvPr>
          <p:cNvSpPr txBox="1"/>
          <p:nvPr/>
        </p:nvSpPr>
        <p:spPr bwMode="auto">
          <a:xfrm>
            <a:off x="5638824" y="2302065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FCE102-B7A6-9745-8E06-BD84C5282556}"/>
              </a:ext>
            </a:extLst>
          </p:cNvPr>
          <p:cNvSpPr txBox="1"/>
          <p:nvPr/>
        </p:nvSpPr>
        <p:spPr bwMode="auto">
          <a:xfrm>
            <a:off x="6278904" y="2296909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1EB199-C8ED-3A43-AA72-07389034B044}"/>
              </a:ext>
            </a:extLst>
          </p:cNvPr>
          <p:cNvSpPr txBox="1"/>
          <p:nvPr/>
        </p:nvSpPr>
        <p:spPr bwMode="auto">
          <a:xfrm>
            <a:off x="4644911" y="982641"/>
            <a:ext cx="101181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C8A914-BF0D-4B4F-BCF2-5C59D65F1B61}"/>
              </a:ext>
            </a:extLst>
          </p:cNvPr>
          <p:cNvSpPr txBox="1"/>
          <p:nvPr/>
        </p:nvSpPr>
        <p:spPr bwMode="auto">
          <a:xfrm>
            <a:off x="5460330" y="1758558"/>
            <a:ext cx="131799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&lt;empty&gt;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AC02B0A-8EDE-524F-A836-E469C359B687}"/>
              </a:ext>
            </a:extLst>
          </p:cNvPr>
          <p:cNvCxnSpPr>
            <a:cxnSpLocks/>
            <a:stCxn id="20" idx="2"/>
            <a:endCxn id="21" idx="1"/>
          </p:cNvCxnSpPr>
          <p:nvPr/>
        </p:nvCxnSpPr>
        <p:spPr>
          <a:xfrm>
            <a:off x="5150819" y="1351973"/>
            <a:ext cx="309511" cy="614334"/>
          </a:xfrm>
          <a:prstGeom prst="straightConnector1">
            <a:avLst/>
          </a:prstGeom>
          <a:ln w="3175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C6EF719-1020-A749-85B0-83E6C8366BA0}"/>
              </a:ext>
            </a:extLst>
          </p:cNvPr>
          <p:cNvSpPr/>
          <p:nvPr/>
        </p:nvSpPr>
        <p:spPr>
          <a:xfrm>
            <a:off x="5479245" y="1646267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B9CB709-C644-A24E-9F8E-7E6AE831D682}"/>
              </a:ext>
            </a:extLst>
          </p:cNvPr>
          <p:cNvSpPr/>
          <p:nvPr/>
        </p:nvSpPr>
        <p:spPr>
          <a:xfrm>
            <a:off x="6119325" y="1646267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1B72E8C-9323-644C-AC52-4AA1F48B3FA7}"/>
              </a:ext>
            </a:extLst>
          </p:cNvPr>
          <p:cNvSpPr txBox="1"/>
          <p:nvPr/>
        </p:nvSpPr>
        <p:spPr bwMode="auto">
          <a:xfrm>
            <a:off x="6918102" y="2296909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79E6BD3-58B8-DD49-998E-7F87FDF69AB2}"/>
              </a:ext>
            </a:extLst>
          </p:cNvPr>
          <p:cNvSpPr/>
          <p:nvPr/>
        </p:nvSpPr>
        <p:spPr>
          <a:xfrm>
            <a:off x="6758523" y="1646267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5D10B44-1BF9-3440-B379-A06946E105A6}"/>
              </a:ext>
            </a:extLst>
          </p:cNvPr>
          <p:cNvSpPr txBox="1"/>
          <p:nvPr/>
        </p:nvSpPr>
        <p:spPr bwMode="auto">
          <a:xfrm>
            <a:off x="7552334" y="2296909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9035B11-3928-2C49-B6DA-28BC53C80629}"/>
              </a:ext>
            </a:extLst>
          </p:cNvPr>
          <p:cNvSpPr/>
          <p:nvPr/>
        </p:nvSpPr>
        <p:spPr>
          <a:xfrm>
            <a:off x="7392755" y="1646267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ED0931E-6AC0-E747-9595-45A553133DF0}"/>
              </a:ext>
            </a:extLst>
          </p:cNvPr>
          <p:cNvSpPr txBox="1"/>
          <p:nvPr/>
        </p:nvSpPr>
        <p:spPr bwMode="auto">
          <a:xfrm>
            <a:off x="8192414" y="2296909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9C2E578-2428-A647-B437-D24C1BC8829E}"/>
              </a:ext>
            </a:extLst>
          </p:cNvPr>
          <p:cNvSpPr/>
          <p:nvPr/>
        </p:nvSpPr>
        <p:spPr>
          <a:xfrm>
            <a:off x="8032835" y="1643564"/>
            <a:ext cx="640080" cy="642783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33" name="Rectangle 2">
            <a:extLst>
              <a:ext uri="{FF2B5EF4-FFF2-40B4-BE49-F238E27FC236}">
                <a16:creationId xmlns:a16="http://schemas.microsoft.com/office/drawing/2014/main" id="{8024722F-FA43-104F-A306-84D09A8DBF3D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A Different User Experience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BBCEE50D-EDB4-3346-89E5-2C80201A7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192" y="1646267"/>
            <a:ext cx="3339279" cy="10299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49206B5-BB7E-2B44-B46B-72D2846EF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192" y="4499588"/>
            <a:ext cx="4406900" cy="11684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9EB2E9EE-D2AD-224A-8D78-BE635C039EC8}"/>
              </a:ext>
            </a:extLst>
          </p:cNvPr>
          <p:cNvSpPr txBox="1"/>
          <p:nvPr/>
        </p:nvSpPr>
        <p:spPr bwMode="auto">
          <a:xfrm>
            <a:off x="899448" y="1190012"/>
            <a:ext cx="215347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Your array program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06AB7B-2BF7-F845-8419-16E148B1CDAF}"/>
              </a:ext>
            </a:extLst>
          </p:cNvPr>
          <p:cNvSpPr txBox="1"/>
          <p:nvPr/>
        </p:nvSpPr>
        <p:spPr bwMode="auto">
          <a:xfrm>
            <a:off x="1576041" y="4021026"/>
            <a:ext cx="234320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ArrayList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 program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54F363A-B2B5-0B4D-ACF3-924BB76AB600}"/>
              </a:ext>
            </a:extLst>
          </p:cNvPr>
          <p:cNvSpPr txBox="1"/>
          <p:nvPr/>
        </p:nvSpPr>
        <p:spPr bwMode="auto">
          <a:xfrm>
            <a:off x="5922950" y="5336974"/>
            <a:ext cx="7439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index: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A340F7-7ED6-1B40-9AAF-EA011712E560}"/>
              </a:ext>
            </a:extLst>
          </p:cNvPr>
          <p:cNvSpPr txBox="1"/>
          <p:nvPr/>
        </p:nvSpPr>
        <p:spPr bwMode="auto">
          <a:xfrm>
            <a:off x="6916863" y="5303400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3C62079-2018-4548-855C-5195120B2B3B}"/>
              </a:ext>
            </a:extLst>
          </p:cNvPr>
          <p:cNvSpPr txBox="1"/>
          <p:nvPr/>
        </p:nvSpPr>
        <p:spPr bwMode="auto">
          <a:xfrm>
            <a:off x="7556943" y="5298244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1284D0F-78C1-4640-8CF1-AD71110A0F47}"/>
              </a:ext>
            </a:extLst>
          </p:cNvPr>
          <p:cNvSpPr txBox="1"/>
          <p:nvPr/>
        </p:nvSpPr>
        <p:spPr bwMode="auto">
          <a:xfrm>
            <a:off x="5224755" y="3931623"/>
            <a:ext cx="225254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valuesArrayList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11A8AF2-0157-9541-9CEC-A528A479A5C2}"/>
              </a:ext>
            </a:extLst>
          </p:cNvPr>
          <p:cNvSpPr txBox="1"/>
          <p:nvPr/>
        </p:nvSpPr>
        <p:spPr bwMode="auto">
          <a:xfrm>
            <a:off x="6738369" y="4759893"/>
            <a:ext cx="131799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&lt;empty&gt;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90C0D5D-58F9-B84A-9937-47B7DEE81EBA}"/>
              </a:ext>
            </a:extLst>
          </p:cNvPr>
          <p:cNvCxnSpPr>
            <a:cxnSpLocks/>
            <a:stCxn id="51" idx="2"/>
            <a:endCxn id="52" idx="1"/>
          </p:cNvCxnSpPr>
          <p:nvPr/>
        </p:nvCxnSpPr>
        <p:spPr>
          <a:xfrm>
            <a:off x="6351025" y="4300955"/>
            <a:ext cx="387344" cy="666687"/>
          </a:xfrm>
          <a:prstGeom prst="straightConnector1">
            <a:avLst/>
          </a:prstGeom>
          <a:ln w="3175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C8E4B1F1-A2B2-104F-9E9C-DF79E3457894}"/>
              </a:ext>
            </a:extLst>
          </p:cNvPr>
          <p:cNvSpPr/>
          <p:nvPr/>
        </p:nvSpPr>
        <p:spPr>
          <a:xfrm>
            <a:off x="6757284" y="4647602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5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A916DFF-DC1A-6644-9C4F-11397D703F48}"/>
              </a:ext>
            </a:extLst>
          </p:cNvPr>
          <p:cNvSpPr/>
          <p:nvPr/>
        </p:nvSpPr>
        <p:spPr>
          <a:xfrm>
            <a:off x="7397364" y="4647602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kern="0" dirty="0">
                <a:latin typeface="+mj-lt"/>
                <a:ea typeface=""/>
                <a:cs typeface=""/>
              </a:rPr>
              <a:t>1.2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8C07C77-060C-2E4D-85A1-18E84CE2D4C0}"/>
              </a:ext>
            </a:extLst>
          </p:cNvPr>
          <p:cNvSpPr txBox="1"/>
          <p:nvPr/>
        </p:nvSpPr>
        <p:spPr bwMode="auto">
          <a:xfrm>
            <a:off x="8196141" y="5298244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03135C0-8C4D-9F4B-9857-0CF2E19005AB}"/>
              </a:ext>
            </a:extLst>
          </p:cNvPr>
          <p:cNvSpPr/>
          <p:nvPr/>
        </p:nvSpPr>
        <p:spPr>
          <a:xfrm>
            <a:off x="8036562" y="4647602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-2.3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0E77F04-3119-AC46-90DE-664FE3375809}"/>
              </a:ext>
            </a:extLst>
          </p:cNvPr>
          <p:cNvSpPr/>
          <p:nvPr/>
        </p:nvSpPr>
        <p:spPr>
          <a:xfrm>
            <a:off x="5479245" y="1654126"/>
            <a:ext cx="640080" cy="640080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5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3323D28-1148-984E-9599-F258D54434F3}"/>
              </a:ext>
            </a:extLst>
          </p:cNvPr>
          <p:cNvSpPr/>
          <p:nvPr/>
        </p:nvSpPr>
        <p:spPr>
          <a:xfrm>
            <a:off x="6119325" y="1654126"/>
            <a:ext cx="640080" cy="640080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kern="0" dirty="0">
                <a:latin typeface="+mj-lt"/>
                <a:ea typeface=""/>
                <a:cs typeface=""/>
              </a:rPr>
              <a:t>1.2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"/>
              <a:cs typeface="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88F7576-DB6D-834B-A03B-48BC059C2FED}"/>
              </a:ext>
            </a:extLst>
          </p:cNvPr>
          <p:cNvSpPr/>
          <p:nvPr/>
        </p:nvSpPr>
        <p:spPr>
          <a:xfrm>
            <a:off x="6758523" y="1654126"/>
            <a:ext cx="640080" cy="640080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-2.3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509202C-CAB3-B84C-88F9-8F64CD737FCE}"/>
              </a:ext>
            </a:extLst>
          </p:cNvPr>
          <p:cNvSpPr/>
          <p:nvPr/>
        </p:nvSpPr>
        <p:spPr>
          <a:xfrm>
            <a:off x="7392755" y="1654126"/>
            <a:ext cx="640080" cy="640080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3.4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916626E-7CA7-7E45-99F5-9EC12370C14B}"/>
              </a:ext>
            </a:extLst>
          </p:cNvPr>
          <p:cNvSpPr/>
          <p:nvPr/>
        </p:nvSpPr>
        <p:spPr>
          <a:xfrm>
            <a:off x="8032835" y="1654126"/>
            <a:ext cx="640080" cy="640080"/>
          </a:xfrm>
          <a:prstGeom prst="rect">
            <a:avLst/>
          </a:prstGeom>
          <a:noFill/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66629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8" grpId="0"/>
      <p:bldP spid="49" grpId="0"/>
      <p:bldP spid="50" grpId="0"/>
      <p:bldP spid="51" grpId="0"/>
      <p:bldP spid="52" grpId="0"/>
      <p:bldP spid="52" grpId="1"/>
      <p:bldP spid="54" grpId="0" animBg="1"/>
      <p:bldP spid="55" grpId="0" animBg="1"/>
      <p:bldP spid="56" grpId="0"/>
      <p:bldP spid="57" grpId="0" animBg="1"/>
      <p:bldP spid="59" grpId="0" animBg="1"/>
      <p:bldP spid="60" grpId="0" animBg="1"/>
      <p:bldP spid="61" grpId="0" animBg="1"/>
      <p:bldP spid="62" grpId="0" animBg="1"/>
      <p:bldP spid="6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After This Lecture!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611" y="722235"/>
            <a:ext cx="5904389" cy="40274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6614"/>
            <a:ext cx="5453083" cy="451138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38180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79" name="Rectangle 3"/>
          <p:cNvSpPr>
            <a:spLocks noChangeArrowheads="1"/>
          </p:cNvSpPr>
          <p:nvPr/>
        </p:nvSpPr>
        <p:spPr bwMode="auto">
          <a:xfrm>
            <a:off x="717550" y="1082002"/>
            <a:ext cx="8128000" cy="478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lnSpc>
                <a:spcPct val="85000"/>
              </a:lnSpc>
              <a:spcAft>
                <a:spcPct val="50000"/>
              </a:spcAft>
              <a:buSzPct val="100000"/>
              <a:buFontTx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A variable type that represents a list of items. </a:t>
            </a: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SzPct val="100000"/>
              <a:buFontTx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You access individual items by index. </a:t>
            </a: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SzPct val="100000"/>
              <a:buFontTx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Store a single type of object (String, </a:t>
            </a:r>
            <a:r>
              <a:rPr lang="en-US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GRect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, etc.) </a:t>
            </a: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SzPct val="100000"/>
              <a:buFontTx/>
              <a:buChar char="•"/>
            </a:pPr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Resizable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– can add and remove elements </a:t>
            </a:r>
          </a:p>
          <a:p>
            <a:pPr marL="342900" indent="-342900">
              <a:lnSpc>
                <a:spcPct val="85000"/>
              </a:lnSpc>
              <a:spcAft>
                <a:spcPct val="50000"/>
              </a:spcAft>
              <a:buSzPct val="100000"/>
              <a:buFontTx/>
              <a:buChar char="•"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Has helpful methods for searching for items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Calibri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>
                <a:solidFill>
                  <a:schemeClr val="tx1"/>
                </a:solidFill>
                <a:latin typeface="Century Gothic"/>
                <a:cs typeface="Century Gothic"/>
              </a:rPr>
              <a:t>Meet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ArrayLists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6111613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Memnun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oldum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2329CF-4B3C-1742-978D-4767DEA68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300" y="4206142"/>
            <a:ext cx="2893060" cy="192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82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617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ArrayList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8BB163-B6DB-EB49-9437-E6195395192A}"/>
              </a:ext>
            </a:extLst>
          </p:cNvPr>
          <p:cNvSpPr txBox="1"/>
          <p:nvPr/>
        </p:nvSpPr>
        <p:spPr bwMode="auto">
          <a:xfrm>
            <a:off x="697230" y="5379712"/>
            <a:ext cx="7360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124EFB-2F65-6247-9185-E4A7A83F2794}"/>
              </a:ext>
            </a:extLst>
          </p:cNvPr>
          <p:cNvSpPr txBox="1"/>
          <p:nvPr/>
        </p:nvSpPr>
        <p:spPr bwMode="auto">
          <a:xfrm>
            <a:off x="2121418" y="5355550"/>
            <a:ext cx="131799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&lt;empty&gt;</a:t>
            </a:r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112BF342-AC3B-9246-B5DE-C6A0EFD4FD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230" y="1451610"/>
            <a:ext cx="7543945" cy="3305585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/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an (initially empty) list</a:t>
            </a:r>
          </a:p>
          <a:p>
            <a:pPr marL="342900" indent="-342900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&lt;Integer&gt; list = </a:t>
            </a:r>
            <a:r>
              <a:rPr lang="en-US" sz="1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&lt;Integer&gt;();</a:t>
            </a:r>
          </a:p>
          <a:p>
            <a:pPr marL="342900" indent="-342900"/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/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Add an element to the back </a:t>
            </a:r>
          </a:p>
          <a:p>
            <a:pPr marL="342900" indent="-342900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list.add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27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now size 1</a:t>
            </a:r>
          </a:p>
          <a:p>
            <a:pPr marL="342900" indent="-342900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list.add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27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42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now size 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7E4ED32-A480-E641-B643-57C046BCB311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1433329" y="5563299"/>
            <a:ext cx="688089" cy="1079"/>
          </a:xfrm>
          <a:prstGeom prst="straightConnector1">
            <a:avLst/>
          </a:prstGeom>
          <a:ln w="3175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46CB4BD9-34B8-6C4F-8D21-DF40A9BF79A3}"/>
              </a:ext>
            </a:extLst>
          </p:cNvPr>
          <p:cNvSpPr/>
          <p:nvPr/>
        </p:nvSpPr>
        <p:spPr>
          <a:xfrm>
            <a:off x="2140333" y="5243259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16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F81CAF-F759-9442-B45E-4FCDF1A8CADD}"/>
              </a:ext>
            </a:extLst>
          </p:cNvPr>
          <p:cNvSpPr/>
          <p:nvPr/>
        </p:nvSpPr>
        <p:spPr>
          <a:xfrm>
            <a:off x="2780413" y="5243259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42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DC1DBEFB-EAC2-414E-8AE8-DDAB503587B7}"/>
              </a:ext>
            </a:extLst>
          </p:cNvPr>
          <p:cNvSpPr/>
          <p:nvPr/>
        </p:nvSpPr>
        <p:spPr>
          <a:xfrm>
            <a:off x="384714" y="1723425"/>
            <a:ext cx="312516" cy="38327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671755BA-1499-F742-BD35-086E66B8EFBC}"/>
              </a:ext>
            </a:extLst>
          </p:cNvPr>
          <p:cNvSpPr/>
          <p:nvPr/>
        </p:nvSpPr>
        <p:spPr>
          <a:xfrm>
            <a:off x="384714" y="2564255"/>
            <a:ext cx="312516" cy="38327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E4669D3B-9D5A-8E40-9CCC-8EA2DED227E0}"/>
              </a:ext>
            </a:extLst>
          </p:cNvPr>
          <p:cNvSpPr/>
          <p:nvPr/>
        </p:nvSpPr>
        <p:spPr>
          <a:xfrm>
            <a:off x="387463" y="2809744"/>
            <a:ext cx="312516" cy="38327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A1D923D-D262-C84E-9CD8-6BD6C583B06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92094" y="5231755"/>
            <a:ext cx="1547481" cy="119267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660E06E-3D41-1742-B124-0AA3B2E50704}"/>
              </a:ext>
            </a:extLst>
          </p:cNvPr>
          <p:cNvSpPr txBox="1"/>
          <p:nvPr/>
        </p:nvSpPr>
        <p:spPr bwMode="auto">
          <a:xfrm>
            <a:off x="1065279" y="5922140"/>
            <a:ext cx="7439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index: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CB5806-2787-FF47-958C-AFCE6C378F9D}"/>
              </a:ext>
            </a:extLst>
          </p:cNvPr>
          <p:cNvSpPr txBox="1"/>
          <p:nvPr/>
        </p:nvSpPr>
        <p:spPr bwMode="auto">
          <a:xfrm>
            <a:off x="2299912" y="5899057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DCA2407-1380-6046-8A2E-824EEDEF59BF}"/>
              </a:ext>
            </a:extLst>
          </p:cNvPr>
          <p:cNvSpPr txBox="1"/>
          <p:nvPr/>
        </p:nvSpPr>
        <p:spPr bwMode="auto">
          <a:xfrm>
            <a:off x="2939992" y="5893901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560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 animBg="1"/>
      <p:bldP spid="5" grpId="0" animBg="1"/>
      <p:bldP spid="16" grpId="1" animBg="1"/>
      <p:bldP spid="17" grpId="0" animBg="1"/>
      <p:bldP spid="19" grpId="0" animBg="1"/>
      <p:bldP spid="23" grpId="0"/>
      <p:bldP spid="24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Rectangle 18"/>
          <p:cNvSpPr>
            <a:spLocks noChangeArrowheads="1"/>
          </p:cNvSpPr>
          <p:nvPr/>
        </p:nvSpPr>
        <p:spPr bwMode="auto">
          <a:xfrm>
            <a:off x="697230" y="1451610"/>
            <a:ext cx="7543945" cy="3305585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/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an (initially empty) list</a:t>
            </a:r>
          </a:p>
          <a:p>
            <a:pPr marL="342900" indent="-342900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&lt;Integer&gt; list = </a:t>
            </a:r>
            <a:r>
              <a:rPr lang="en-US" sz="18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ArrayList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&lt;Integer&gt;();</a:t>
            </a:r>
          </a:p>
          <a:p>
            <a:pPr marL="342900" indent="-342900"/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/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Add an element to the back </a:t>
            </a:r>
          </a:p>
          <a:p>
            <a:pPr marL="342900" indent="-342900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list.add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27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now size 1</a:t>
            </a:r>
          </a:p>
          <a:p>
            <a:pPr marL="342900" indent="-342900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list.add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>
                <a:solidFill>
                  <a:srgbClr val="27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42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now size 2</a:t>
            </a:r>
          </a:p>
          <a:p>
            <a:pPr marL="342900" indent="-342900"/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/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Access elements by index (starting at 0!)</a:t>
            </a:r>
          </a:p>
          <a:p>
            <a:pPr marL="342900" indent="-342900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list.get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(0)); </a:t>
            </a:r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prints 16</a:t>
            </a:r>
          </a:p>
          <a:p>
            <a:pPr marL="342900" indent="-342900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list.get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(1)); </a:t>
            </a:r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prints 42</a:t>
            </a:r>
          </a:p>
        </p:txBody>
      </p:sp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ArrayList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17FC7DC2-331A-6B4D-91D6-1AEEAD3AE245}"/>
              </a:ext>
            </a:extLst>
          </p:cNvPr>
          <p:cNvSpPr/>
          <p:nvPr/>
        </p:nvSpPr>
        <p:spPr>
          <a:xfrm>
            <a:off x="384714" y="3644550"/>
            <a:ext cx="312516" cy="38327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A1CE78DC-B94A-3C4B-8CE2-6EDB5C653444}"/>
              </a:ext>
            </a:extLst>
          </p:cNvPr>
          <p:cNvSpPr/>
          <p:nvPr/>
        </p:nvSpPr>
        <p:spPr>
          <a:xfrm>
            <a:off x="384714" y="3923078"/>
            <a:ext cx="312516" cy="383270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"/>
              <a:cs typeface="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95D218-2B35-C446-B8D6-323574C00D2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92094" y="5231755"/>
            <a:ext cx="1547481" cy="11926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D1B1DC-989B-B44B-80AC-ABB77CE9CF92}"/>
              </a:ext>
            </a:extLst>
          </p:cNvPr>
          <p:cNvSpPr txBox="1"/>
          <p:nvPr/>
        </p:nvSpPr>
        <p:spPr bwMode="auto">
          <a:xfrm>
            <a:off x="5436078" y="5496677"/>
            <a:ext cx="4603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B980C0-47D5-8C43-94E4-A663E2425304}"/>
              </a:ext>
            </a:extLst>
          </p:cNvPr>
          <p:cNvSpPr txBox="1"/>
          <p:nvPr/>
        </p:nvSpPr>
        <p:spPr bwMode="auto">
          <a:xfrm>
            <a:off x="5436078" y="5828091"/>
            <a:ext cx="4603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4BD2E3-3DC1-C446-B45D-F3C0F10DD283}"/>
              </a:ext>
            </a:extLst>
          </p:cNvPr>
          <p:cNvSpPr txBox="1"/>
          <p:nvPr/>
        </p:nvSpPr>
        <p:spPr bwMode="auto">
          <a:xfrm>
            <a:off x="1065279" y="5922140"/>
            <a:ext cx="7439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index: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C9DEE9-1BEA-5E47-972B-7804D5AD6E77}"/>
              </a:ext>
            </a:extLst>
          </p:cNvPr>
          <p:cNvSpPr txBox="1"/>
          <p:nvPr/>
        </p:nvSpPr>
        <p:spPr bwMode="auto">
          <a:xfrm>
            <a:off x="2299912" y="5899057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949269-8017-D443-9E0C-7E50CABFBF9B}"/>
              </a:ext>
            </a:extLst>
          </p:cNvPr>
          <p:cNvSpPr txBox="1"/>
          <p:nvPr/>
        </p:nvSpPr>
        <p:spPr bwMode="auto">
          <a:xfrm>
            <a:off x="2939992" y="5893901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E4601C-0124-A14A-8CE4-5251A27586AB}"/>
              </a:ext>
            </a:extLst>
          </p:cNvPr>
          <p:cNvSpPr txBox="1"/>
          <p:nvPr/>
        </p:nvSpPr>
        <p:spPr bwMode="auto">
          <a:xfrm>
            <a:off x="697230" y="5379712"/>
            <a:ext cx="7360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AEE369-832C-8E43-9F26-187758396F92}"/>
              </a:ext>
            </a:extLst>
          </p:cNvPr>
          <p:cNvSpPr txBox="1"/>
          <p:nvPr/>
        </p:nvSpPr>
        <p:spPr bwMode="auto">
          <a:xfrm>
            <a:off x="2121418" y="5355550"/>
            <a:ext cx="131799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&lt;empty&gt;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3E1375E-54B6-EB4F-8048-9B058263D594}"/>
              </a:ext>
            </a:extLst>
          </p:cNvPr>
          <p:cNvCxnSpPr>
            <a:stCxn id="19" idx="3"/>
            <a:endCxn id="20" idx="1"/>
          </p:cNvCxnSpPr>
          <p:nvPr/>
        </p:nvCxnSpPr>
        <p:spPr>
          <a:xfrm flipV="1">
            <a:off x="1433329" y="5563299"/>
            <a:ext cx="688089" cy="1079"/>
          </a:xfrm>
          <a:prstGeom prst="straightConnector1">
            <a:avLst/>
          </a:prstGeom>
          <a:ln w="3175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1696E683-27CF-174A-A506-7666B5A161A8}"/>
              </a:ext>
            </a:extLst>
          </p:cNvPr>
          <p:cNvSpPr/>
          <p:nvPr/>
        </p:nvSpPr>
        <p:spPr>
          <a:xfrm>
            <a:off x="2140333" y="5243259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16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99AE2FC-5195-F646-ACA3-CEF6A5923BBA}"/>
              </a:ext>
            </a:extLst>
          </p:cNvPr>
          <p:cNvSpPr/>
          <p:nvPr/>
        </p:nvSpPr>
        <p:spPr>
          <a:xfrm>
            <a:off x="2780413" y="5243259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42</a:t>
            </a:r>
          </a:p>
        </p:txBody>
      </p:sp>
    </p:spTree>
    <p:extLst>
      <p:ext uri="{BB962C8B-B14F-4D97-AF65-F5344CB8AC3E}">
        <p14:creationId xmlns:p14="http://schemas.microsoft.com/office/powerpoint/2010/main" val="2396406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Rectangle 18"/>
          <p:cNvSpPr>
            <a:spLocks noChangeArrowheads="1"/>
          </p:cNvSpPr>
          <p:nvPr/>
        </p:nvSpPr>
        <p:spPr bwMode="auto">
          <a:xfrm>
            <a:off x="1051560" y="1714500"/>
            <a:ext cx="7040880" cy="171450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/>
            <a:r>
              <a:rPr lang="en-US" sz="18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Access elements by index (starting at 0!)</a:t>
            </a:r>
          </a:p>
          <a:p>
            <a:pPr marL="342900" indent="-342900"/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sz="18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list.size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pPr marL="342900" indent="-342900"/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list.get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pPr marL="342900" indent="-342900"/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8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Looping over all elements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42CC3-DA67-724F-85D6-24C7E1D4D2BF}"/>
              </a:ext>
            </a:extLst>
          </p:cNvPr>
          <p:cNvSpPr txBox="1"/>
          <p:nvPr/>
        </p:nvSpPr>
        <p:spPr bwMode="auto">
          <a:xfrm>
            <a:off x="1138886" y="4657761"/>
            <a:ext cx="7439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index: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2B495-DFC4-F046-A126-8706F03C96B7}"/>
              </a:ext>
            </a:extLst>
          </p:cNvPr>
          <p:cNvSpPr txBox="1"/>
          <p:nvPr/>
        </p:nvSpPr>
        <p:spPr bwMode="auto">
          <a:xfrm>
            <a:off x="2132799" y="4624187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BDE0F5-9FE1-5348-8E70-081F9DD8713C}"/>
              </a:ext>
            </a:extLst>
          </p:cNvPr>
          <p:cNvSpPr txBox="1"/>
          <p:nvPr/>
        </p:nvSpPr>
        <p:spPr bwMode="auto">
          <a:xfrm>
            <a:off x="2772879" y="4619031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38A872-392E-3A4F-82E9-6C62C73D5FB9}"/>
              </a:ext>
            </a:extLst>
          </p:cNvPr>
          <p:cNvSpPr txBox="1"/>
          <p:nvPr/>
        </p:nvSpPr>
        <p:spPr bwMode="auto">
          <a:xfrm>
            <a:off x="530117" y="4104842"/>
            <a:ext cx="7360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20F77A-BB68-4E41-AFEC-08FDE4804F31}"/>
              </a:ext>
            </a:extLst>
          </p:cNvPr>
          <p:cNvSpPr txBox="1"/>
          <p:nvPr/>
        </p:nvSpPr>
        <p:spPr bwMode="auto">
          <a:xfrm>
            <a:off x="1954305" y="4080680"/>
            <a:ext cx="131799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1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&lt;empty&gt;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0E19BE-1AED-C946-9322-E863F8DE7B6B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1266216" y="4288429"/>
            <a:ext cx="688089" cy="1079"/>
          </a:xfrm>
          <a:prstGeom prst="straightConnector1">
            <a:avLst/>
          </a:prstGeom>
          <a:ln w="31750">
            <a:headEnd type="none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BB98373C-25A0-3747-AE70-F9FA3E015692}"/>
              </a:ext>
            </a:extLst>
          </p:cNvPr>
          <p:cNvSpPr/>
          <p:nvPr/>
        </p:nvSpPr>
        <p:spPr>
          <a:xfrm>
            <a:off x="1973220" y="3968389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16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D065E0-FFB2-A444-88AC-5B37C5D03162}"/>
              </a:ext>
            </a:extLst>
          </p:cNvPr>
          <p:cNvSpPr/>
          <p:nvPr/>
        </p:nvSpPr>
        <p:spPr>
          <a:xfrm>
            <a:off x="2613300" y="3968389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42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D44196-EDE8-9B4B-86B5-6A435E46A6F5}"/>
              </a:ext>
            </a:extLst>
          </p:cNvPr>
          <p:cNvSpPr txBox="1"/>
          <p:nvPr/>
        </p:nvSpPr>
        <p:spPr bwMode="auto">
          <a:xfrm>
            <a:off x="3412077" y="4619031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B434BD-A40E-444B-B315-080DF691A8DC}"/>
              </a:ext>
            </a:extLst>
          </p:cNvPr>
          <p:cNvSpPr/>
          <p:nvPr/>
        </p:nvSpPr>
        <p:spPr>
          <a:xfrm>
            <a:off x="3252498" y="3968389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27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219684-6EA9-6249-99F7-9020E21F6222}"/>
              </a:ext>
            </a:extLst>
          </p:cNvPr>
          <p:cNvSpPr txBox="1"/>
          <p:nvPr/>
        </p:nvSpPr>
        <p:spPr bwMode="auto">
          <a:xfrm>
            <a:off x="4057884" y="4619031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A423A-0A82-884D-A0E5-C64E92F140F9}"/>
              </a:ext>
            </a:extLst>
          </p:cNvPr>
          <p:cNvSpPr/>
          <p:nvPr/>
        </p:nvSpPr>
        <p:spPr>
          <a:xfrm>
            <a:off x="3898305" y="3968389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18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5926FE-82A9-1342-AF9C-90147D41909B}"/>
              </a:ext>
            </a:extLst>
          </p:cNvPr>
          <p:cNvSpPr txBox="1"/>
          <p:nvPr/>
        </p:nvSpPr>
        <p:spPr bwMode="auto">
          <a:xfrm>
            <a:off x="4697964" y="4619031"/>
            <a:ext cx="320922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28FC982-73A9-A44B-A4F4-DBD8835EBD22}"/>
              </a:ext>
            </a:extLst>
          </p:cNvPr>
          <p:cNvSpPr/>
          <p:nvPr/>
        </p:nvSpPr>
        <p:spPr>
          <a:xfrm>
            <a:off x="4538385" y="3968389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9B37E5-BBC8-8941-A5F4-F4938098F8BA}"/>
              </a:ext>
            </a:extLst>
          </p:cNvPr>
          <p:cNvSpPr txBox="1"/>
          <p:nvPr/>
        </p:nvSpPr>
        <p:spPr bwMode="auto">
          <a:xfrm>
            <a:off x="6116565" y="4619031"/>
            <a:ext cx="178927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list.size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()-1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Calibri" panose="020F05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3AE9D1F-9A5D-F141-8E67-E194502B0029}"/>
              </a:ext>
            </a:extLst>
          </p:cNvPr>
          <p:cNvSpPr/>
          <p:nvPr/>
        </p:nvSpPr>
        <p:spPr>
          <a:xfrm>
            <a:off x="6648501" y="3968389"/>
            <a:ext cx="640080" cy="640080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"/>
                <a:cs typeface=""/>
              </a:rPr>
              <a:t>22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794BB5-9964-9748-B8B9-B868F1130A41}"/>
              </a:ext>
            </a:extLst>
          </p:cNvPr>
          <p:cNvSpPr txBox="1"/>
          <p:nvPr/>
        </p:nvSpPr>
        <p:spPr bwMode="auto">
          <a:xfrm>
            <a:off x="5623665" y="4096068"/>
            <a:ext cx="37221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…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750A3D-CF22-2148-8276-0FE8663F9A34}"/>
              </a:ext>
            </a:extLst>
          </p:cNvPr>
          <p:cNvSpPr txBox="1"/>
          <p:nvPr/>
        </p:nvSpPr>
        <p:spPr bwMode="auto">
          <a:xfrm>
            <a:off x="5623665" y="4519341"/>
            <a:ext cx="37221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Calibri" panose="020F05020202040302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2552112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accent1">
              <a:lumMod val="75000"/>
            </a:schemeClr>
          </a:solidFill>
          <a:prstDash val="solid"/>
          <a:miter lim="800000"/>
        </a:ln>
        <a:effectLst/>
      </a:spPr>
      <a:bodyPr rtlCol="0" anchor="ctr"/>
      <a:lstStyle>
        <a:defPPr marL="0" marR="0" indent="0" algn="ctr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kern="0" cap="none" spc="0" normalizeH="0" baseline="0" noProof="0">
            <a:ln>
              <a:noFill/>
            </a:ln>
            <a:solidFill>
              <a:prstClr val="white"/>
            </a:solidFill>
            <a:effectLst/>
            <a:uLnTx/>
            <a:uFillTx/>
            <a:latin typeface="Calibri" panose="020F0502020204030204"/>
            <a:ea typeface=""/>
            <a:cs typeface=""/>
          </a:defRPr>
        </a:defPPr>
      </a:lstStyle>
    </a:spDef>
    <a:lnDef>
      <a:spPr>
        <a:ln w="28575">
          <a:headEnd type="none" w="med" len="med"/>
          <a:tailEnd type="triangl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none" rtlCol="0">
        <a:spAutoFit/>
      </a:bodyPr>
      <a:lstStyle>
        <a:defPPr algn="l">
          <a:defRPr sz="2000" dirty="0" smtClean="0">
            <a:solidFill>
              <a:schemeClr val="tx1">
                <a:lumMod val="75000"/>
                <a:lumOff val="25000"/>
              </a:schemeClr>
            </a:solidFill>
            <a:latin typeface="+mj-lt"/>
            <a:cs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tro" id="{314E89F3-2F13-9849-A31A-69A2528E9C21}" vid="{26255BFA-58F8-4540-8275-FA11D42981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lisalecture</Template>
  <TotalTime>7775</TotalTime>
  <Words>1409</Words>
  <Application>Microsoft Macintosh PowerPoint</Application>
  <PresentationFormat>On-screen Show (4:3)</PresentationFormat>
  <Paragraphs>348</Paragraphs>
  <Slides>27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Andale Mono</vt:lpstr>
      <vt:lpstr>Arial</vt:lpstr>
      <vt:lpstr>Calibri</vt:lpstr>
      <vt:lpstr>Calibri Light</vt:lpstr>
      <vt:lpstr>Century Gothic</vt:lpstr>
      <vt:lpstr>Courier New</vt:lpstr>
      <vt:lpstr>Times New Roman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Stanford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Piech</dc:creator>
  <cp:lastModifiedBy>Microsoft Office User</cp:lastModifiedBy>
  <cp:revision>96</cp:revision>
  <cp:lastPrinted>2018-07-03T11:42:01Z</cp:lastPrinted>
  <dcterms:created xsi:type="dcterms:W3CDTF">2016-06-23T10:30:28Z</dcterms:created>
  <dcterms:modified xsi:type="dcterms:W3CDTF">2019-06-30T21:44:32Z</dcterms:modified>
</cp:coreProperties>
</file>

<file path=docProps/thumbnail.jpeg>
</file>